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</p:sldMasterIdLst>
  <p:notesMasterIdLst>
    <p:notesMasterId r:id="rId45"/>
  </p:notesMasterIdLst>
  <p:sldIdLst>
    <p:sldId id="408" r:id="rId6"/>
    <p:sldId id="437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91" r:id="rId33"/>
    <p:sldId id="452" r:id="rId34"/>
    <p:sldId id="453" r:id="rId35"/>
    <p:sldId id="454" r:id="rId36"/>
    <p:sldId id="455" r:id="rId37"/>
    <p:sldId id="456" r:id="rId38"/>
    <p:sldId id="492" r:id="rId39"/>
    <p:sldId id="458" r:id="rId40"/>
    <p:sldId id="459" r:id="rId41"/>
    <p:sldId id="460" r:id="rId42"/>
    <p:sldId id="461" r:id="rId43"/>
    <p:sldId id="49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 autoAdjust="0"/>
  </p:normalViewPr>
  <p:slideViewPr>
    <p:cSldViewPr>
      <p:cViewPr varScale="1">
        <p:scale>
          <a:sx n="82" d="100"/>
          <a:sy n="82" d="100"/>
        </p:scale>
        <p:origin x="-94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DD228F-A4E6-4BB0-94B1-E6E422DCF4DB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01FF-C648-41A9-91FB-566A6722DFE9}">
      <dgm:prSet phldrT="[Text]"/>
      <dgm:spPr/>
      <dgm:t>
        <a:bodyPr/>
        <a:lstStyle/>
        <a:p>
          <a:r>
            <a:rPr lang="en-US" dirty="0" smtClean="0"/>
            <a:t>Pre-Clinical</a:t>
          </a:r>
          <a:endParaRPr lang="en-US" dirty="0"/>
        </a:p>
      </dgm:t>
    </dgm:pt>
    <dgm:pt modelId="{7D607000-CA58-4CEA-BDA2-6DD33CEAD611}" type="parTrans" cxnId="{35A8001D-E442-4FDD-A8A5-D228081E31E8}">
      <dgm:prSet/>
      <dgm:spPr/>
      <dgm:t>
        <a:bodyPr/>
        <a:lstStyle/>
        <a:p>
          <a:endParaRPr lang="en-US"/>
        </a:p>
      </dgm:t>
    </dgm:pt>
    <dgm:pt modelId="{0C2ACB72-2C54-40EB-920E-6939E8BE8FB4}" type="sibTrans" cxnId="{35A8001D-E442-4FDD-A8A5-D228081E31E8}">
      <dgm:prSet/>
      <dgm:spPr/>
      <dgm:t>
        <a:bodyPr/>
        <a:lstStyle/>
        <a:p>
          <a:endParaRPr lang="en-US"/>
        </a:p>
      </dgm:t>
    </dgm:pt>
    <dgm:pt modelId="{2CC40973-5009-4ADD-95CA-B1951C0952C4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Target Selection</a:t>
          </a:r>
          <a:endParaRPr lang="en-US" sz="1500" dirty="0"/>
        </a:p>
      </dgm:t>
    </dgm:pt>
    <dgm:pt modelId="{A1F2AD6A-46A1-4B63-A496-722BB5DFCA0B}" type="parTrans" cxnId="{9EB195AD-4105-4374-A958-5E0935D70558}">
      <dgm:prSet/>
      <dgm:spPr/>
      <dgm:t>
        <a:bodyPr/>
        <a:lstStyle/>
        <a:p>
          <a:endParaRPr lang="en-US"/>
        </a:p>
      </dgm:t>
    </dgm:pt>
    <dgm:pt modelId="{CEB854E4-62DE-472F-B983-63316D21533A}" type="sibTrans" cxnId="{9EB195AD-4105-4374-A958-5E0935D70558}">
      <dgm:prSet/>
      <dgm:spPr/>
      <dgm:t>
        <a:bodyPr/>
        <a:lstStyle/>
        <a:p>
          <a:endParaRPr lang="en-US"/>
        </a:p>
      </dgm:t>
    </dgm:pt>
    <dgm:pt modelId="{F6CB8C9F-A439-4D66-BE24-FF5AFE96896C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In Vitro</a:t>
          </a:r>
          <a:endParaRPr lang="en-US" sz="1500" dirty="0"/>
        </a:p>
      </dgm:t>
    </dgm:pt>
    <dgm:pt modelId="{B60E66EF-62DA-498C-A9F8-A6F6348226DE}" type="parTrans" cxnId="{AF7C70E9-DC5C-4E69-892B-34191C846727}">
      <dgm:prSet/>
      <dgm:spPr/>
      <dgm:t>
        <a:bodyPr/>
        <a:lstStyle/>
        <a:p>
          <a:endParaRPr lang="en-US"/>
        </a:p>
      </dgm:t>
    </dgm:pt>
    <dgm:pt modelId="{74E4B3D1-4F0A-41CE-B289-F54C7EDBC371}" type="sibTrans" cxnId="{AF7C70E9-DC5C-4E69-892B-34191C846727}">
      <dgm:prSet/>
      <dgm:spPr/>
      <dgm:t>
        <a:bodyPr/>
        <a:lstStyle/>
        <a:p>
          <a:endParaRPr lang="en-US"/>
        </a:p>
      </dgm:t>
    </dgm:pt>
    <dgm:pt modelId="{6C076B71-5724-479A-BB24-0042F176AADF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1</a:t>
          </a:r>
          <a:endParaRPr lang="en-US" dirty="0"/>
        </a:p>
      </dgm:t>
    </dgm:pt>
    <dgm:pt modelId="{CE9473A2-F329-44A5-806E-A4CEB2C6542B}" type="parTrans" cxnId="{0088ECA8-5213-493E-9318-92BC4B78171C}">
      <dgm:prSet/>
      <dgm:spPr/>
      <dgm:t>
        <a:bodyPr/>
        <a:lstStyle/>
        <a:p>
          <a:endParaRPr lang="en-US"/>
        </a:p>
      </dgm:t>
    </dgm:pt>
    <dgm:pt modelId="{82372A9B-A025-4BE7-BC97-1BE5246F1ED1}" type="sibTrans" cxnId="{0088ECA8-5213-493E-9318-92BC4B78171C}">
      <dgm:prSet/>
      <dgm:spPr/>
      <dgm:t>
        <a:bodyPr/>
        <a:lstStyle/>
        <a:p>
          <a:endParaRPr lang="en-US"/>
        </a:p>
      </dgm:t>
    </dgm:pt>
    <dgm:pt modelId="{DA6BC9D5-80C0-4268-A6F0-14B3D53E4462}">
      <dgm:prSet phldrT="[Text]" custT="1"/>
      <dgm:spPr/>
      <dgm:t>
        <a:bodyPr lIns="0" tIns="0" rIns="0" bIns="0"/>
        <a:lstStyle/>
        <a:p>
          <a:r>
            <a:rPr lang="en-US" sz="1500" dirty="0" smtClean="0"/>
            <a:t>Safety</a:t>
          </a:r>
          <a:endParaRPr lang="en-US" sz="1500" dirty="0"/>
        </a:p>
      </dgm:t>
    </dgm:pt>
    <dgm:pt modelId="{E5CC101B-377A-499D-A4B9-FF4C771E108F}" type="parTrans" cxnId="{2FFB7F6F-35FF-42BD-976D-DEB3C0B934B4}">
      <dgm:prSet/>
      <dgm:spPr/>
      <dgm:t>
        <a:bodyPr/>
        <a:lstStyle/>
        <a:p>
          <a:endParaRPr lang="en-US"/>
        </a:p>
      </dgm:t>
    </dgm:pt>
    <dgm:pt modelId="{7F1DD2B4-47E1-43DB-8D82-D17BF3B60D16}" type="sibTrans" cxnId="{2FFB7F6F-35FF-42BD-976D-DEB3C0B934B4}">
      <dgm:prSet/>
      <dgm:spPr/>
      <dgm:t>
        <a:bodyPr/>
        <a:lstStyle/>
        <a:p>
          <a:endParaRPr lang="en-US"/>
        </a:p>
      </dgm:t>
    </dgm:pt>
    <dgm:pt modelId="{647A5AAC-96D6-4EE6-B475-C3D76B2AE749}">
      <dgm:prSet phldrT="[Text]" custT="1"/>
      <dgm:spPr/>
      <dgm:t>
        <a:bodyPr lIns="0" tIns="0" rIns="0" bIns="0"/>
        <a:lstStyle/>
        <a:p>
          <a:r>
            <a:rPr lang="en-US" sz="1500" dirty="0" smtClean="0"/>
            <a:t>Healthy Volunteer</a:t>
          </a:r>
          <a:endParaRPr lang="en-US" sz="1500" dirty="0"/>
        </a:p>
      </dgm:t>
    </dgm:pt>
    <dgm:pt modelId="{1570FF65-0748-4B07-93A9-06155A8B94B7}" type="parTrans" cxnId="{7C6A0FB8-CDE4-4BC9-8C89-84A49B4A1203}">
      <dgm:prSet/>
      <dgm:spPr/>
      <dgm:t>
        <a:bodyPr/>
        <a:lstStyle/>
        <a:p>
          <a:endParaRPr lang="en-US"/>
        </a:p>
      </dgm:t>
    </dgm:pt>
    <dgm:pt modelId="{BD5B13D3-ED26-4C4E-A6FA-D34256274A84}" type="sibTrans" cxnId="{7C6A0FB8-CDE4-4BC9-8C89-84A49B4A1203}">
      <dgm:prSet/>
      <dgm:spPr/>
      <dgm:t>
        <a:bodyPr/>
        <a:lstStyle/>
        <a:p>
          <a:endParaRPr lang="en-US"/>
        </a:p>
      </dgm:t>
    </dgm:pt>
    <dgm:pt modelId="{121F844B-EE44-4C11-9FF5-65F4AF9BC479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2</a:t>
          </a:r>
          <a:endParaRPr lang="en-US" dirty="0"/>
        </a:p>
      </dgm:t>
    </dgm:pt>
    <dgm:pt modelId="{DE9CECC2-CD1C-47D5-90FB-08706762C8D9}" type="parTrans" cxnId="{5E5F6F42-AB1E-4CB5-AAD8-221B8653C0A1}">
      <dgm:prSet/>
      <dgm:spPr/>
      <dgm:t>
        <a:bodyPr/>
        <a:lstStyle/>
        <a:p>
          <a:endParaRPr lang="en-US"/>
        </a:p>
      </dgm:t>
    </dgm:pt>
    <dgm:pt modelId="{49D21CB3-5A26-4C8B-8562-D327DF907885}" type="sibTrans" cxnId="{5E5F6F42-AB1E-4CB5-AAD8-221B8653C0A1}">
      <dgm:prSet/>
      <dgm:spPr/>
      <dgm:t>
        <a:bodyPr/>
        <a:lstStyle/>
        <a:p>
          <a:endParaRPr lang="en-US"/>
        </a:p>
      </dgm:t>
    </dgm:pt>
    <dgm:pt modelId="{462F0A89-FE8E-4331-8A68-783C04DEBFED}">
      <dgm:prSet phldrT="[Text]" custT="1"/>
      <dgm:spPr/>
      <dgm:t>
        <a:bodyPr lIns="0" tIns="0" rIns="0" bIns="0"/>
        <a:lstStyle/>
        <a:p>
          <a:r>
            <a:rPr lang="en-US" sz="1500" dirty="0" smtClean="0"/>
            <a:t>Safety</a:t>
          </a:r>
          <a:endParaRPr lang="en-US" sz="1500" dirty="0"/>
        </a:p>
      </dgm:t>
    </dgm:pt>
    <dgm:pt modelId="{05CA7956-36CF-4138-9423-27B17F5397A6}" type="parTrans" cxnId="{A1DAA758-04CA-4D9C-A71D-134A68D3F83D}">
      <dgm:prSet/>
      <dgm:spPr/>
      <dgm:t>
        <a:bodyPr/>
        <a:lstStyle/>
        <a:p>
          <a:endParaRPr lang="en-US"/>
        </a:p>
      </dgm:t>
    </dgm:pt>
    <dgm:pt modelId="{92462F64-297E-4125-8FB3-CDEB16E4DE22}" type="sibTrans" cxnId="{A1DAA758-04CA-4D9C-A71D-134A68D3F83D}">
      <dgm:prSet/>
      <dgm:spPr/>
      <dgm:t>
        <a:bodyPr/>
        <a:lstStyle/>
        <a:p>
          <a:endParaRPr lang="en-US"/>
        </a:p>
      </dgm:t>
    </dgm:pt>
    <dgm:pt modelId="{BCE84281-F548-436F-A711-61CD404F3E0F}">
      <dgm:prSet phldrT="[Text]" custT="1"/>
      <dgm:spPr/>
      <dgm:t>
        <a:bodyPr lIns="0" tIns="0" rIns="0" bIns="0"/>
        <a:lstStyle/>
        <a:p>
          <a:r>
            <a:rPr lang="en-US" sz="1500" dirty="0" smtClean="0"/>
            <a:t>Dose Selection</a:t>
          </a:r>
          <a:endParaRPr lang="en-US" sz="1500" dirty="0"/>
        </a:p>
      </dgm:t>
    </dgm:pt>
    <dgm:pt modelId="{B849CFF5-14E2-4C94-BF9C-84B67965A2DD}" type="parTrans" cxnId="{0F521AD7-9730-4CD6-9F54-50F0A306CB74}">
      <dgm:prSet/>
      <dgm:spPr/>
      <dgm:t>
        <a:bodyPr/>
        <a:lstStyle/>
        <a:p>
          <a:endParaRPr lang="en-US"/>
        </a:p>
      </dgm:t>
    </dgm:pt>
    <dgm:pt modelId="{F681BDDB-583B-4C6F-90F7-57B408F7FB82}" type="sibTrans" cxnId="{0F521AD7-9730-4CD6-9F54-50F0A306CB74}">
      <dgm:prSet/>
      <dgm:spPr/>
      <dgm:t>
        <a:bodyPr/>
        <a:lstStyle/>
        <a:p>
          <a:endParaRPr lang="en-US"/>
        </a:p>
      </dgm:t>
    </dgm:pt>
    <dgm:pt modelId="{A29078AF-0685-4ABC-8CA3-C008A0CF77E9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3</a:t>
          </a:r>
          <a:endParaRPr lang="en-US" dirty="0"/>
        </a:p>
      </dgm:t>
    </dgm:pt>
    <dgm:pt modelId="{05AC5D8C-7E80-4F88-855B-E6A13AD77D2D}" type="parTrans" cxnId="{CFDA77C9-618C-4EF2-8529-F50806B958C7}">
      <dgm:prSet/>
      <dgm:spPr/>
      <dgm:t>
        <a:bodyPr/>
        <a:lstStyle/>
        <a:p>
          <a:endParaRPr lang="en-US"/>
        </a:p>
      </dgm:t>
    </dgm:pt>
    <dgm:pt modelId="{1E1FEA16-DCEC-4AB2-A14E-E881421AE52E}" type="sibTrans" cxnId="{CFDA77C9-618C-4EF2-8529-F50806B958C7}">
      <dgm:prSet/>
      <dgm:spPr/>
      <dgm:t>
        <a:bodyPr/>
        <a:lstStyle/>
        <a:p>
          <a:endParaRPr lang="en-US"/>
        </a:p>
      </dgm:t>
    </dgm:pt>
    <dgm:pt modelId="{80580124-19B4-43D5-A6AD-07085330110D}">
      <dgm:prSet phldrT="[Text]" custT="1"/>
      <dgm:spPr/>
      <dgm:t>
        <a:bodyPr lIns="0" tIns="0" rIns="0" bIns="0"/>
        <a:lstStyle/>
        <a:p>
          <a:r>
            <a:rPr lang="en-US" sz="1500" dirty="0" smtClean="0"/>
            <a:t>Efficacy</a:t>
          </a:r>
          <a:endParaRPr lang="en-US" sz="1500" dirty="0"/>
        </a:p>
      </dgm:t>
    </dgm:pt>
    <dgm:pt modelId="{52378AE7-D6C9-4871-B733-4E808F60550A}" type="parTrans" cxnId="{4E4CD6C1-1F69-488B-9B40-1E3354A3E548}">
      <dgm:prSet/>
      <dgm:spPr/>
      <dgm:t>
        <a:bodyPr/>
        <a:lstStyle/>
        <a:p>
          <a:endParaRPr lang="en-US"/>
        </a:p>
      </dgm:t>
    </dgm:pt>
    <dgm:pt modelId="{EFA9AF82-749E-482F-A767-7E6EEB836D0C}" type="sibTrans" cxnId="{4E4CD6C1-1F69-488B-9B40-1E3354A3E548}">
      <dgm:prSet/>
      <dgm:spPr/>
      <dgm:t>
        <a:bodyPr/>
        <a:lstStyle/>
        <a:p>
          <a:endParaRPr lang="en-US"/>
        </a:p>
      </dgm:t>
    </dgm:pt>
    <dgm:pt modelId="{EA2BEB8B-B419-45CA-9625-2E387D57A7C3}">
      <dgm:prSet phldrT="[Text]" custT="1"/>
      <dgm:spPr/>
      <dgm:t>
        <a:bodyPr lIns="0" tIns="0" rIns="0" bIns="0"/>
        <a:lstStyle/>
        <a:p>
          <a:r>
            <a:rPr lang="en-US" sz="1500" dirty="0" smtClean="0"/>
            <a:t>Confirmatory</a:t>
          </a:r>
          <a:endParaRPr lang="en-US" sz="1500" dirty="0"/>
        </a:p>
      </dgm:t>
    </dgm:pt>
    <dgm:pt modelId="{7F0AA4FB-B091-48EA-BB80-23551681F6EE}" type="parTrans" cxnId="{A4158E94-37E1-4BD2-AE61-B3F3825852EA}">
      <dgm:prSet/>
      <dgm:spPr/>
      <dgm:t>
        <a:bodyPr/>
        <a:lstStyle/>
        <a:p>
          <a:endParaRPr lang="en-US"/>
        </a:p>
      </dgm:t>
    </dgm:pt>
    <dgm:pt modelId="{89C75E2D-52F4-413D-A6AA-32423D57484F}" type="sibTrans" cxnId="{A4158E94-37E1-4BD2-AE61-B3F3825852EA}">
      <dgm:prSet/>
      <dgm:spPr/>
      <dgm:t>
        <a:bodyPr/>
        <a:lstStyle/>
        <a:p>
          <a:endParaRPr lang="en-US"/>
        </a:p>
      </dgm:t>
    </dgm:pt>
    <dgm:pt modelId="{30F68A9A-59C1-4A5E-951B-47CD1D4BF487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4</a:t>
          </a:r>
          <a:endParaRPr lang="en-US" dirty="0"/>
        </a:p>
      </dgm:t>
    </dgm:pt>
    <dgm:pt modelId="{5ED28137-E041-4744-ADF2-657670819F25}" type="parTrans" cxnId="{7A12C2B2-D9FD-46ED-89BE-572CEE5E3DF8}">
      <dgm:prSet/>
      <dgm:spPr/>
      <dgm:t>
        <a:bodyPr/>
        <a:lstStyle/>
        <a:p>
          <a:endParaRPr lang="en-US"/>
        </a:p>
      </dgm:t>
    </dgm:pt>
    <dgm:pt modelId="{481FA721-6D5B-44E1-9BF5-E056DA9E260A}" type="sibTrans" cxnId="{7A12C2B2-D9FD-46ED-89BE-572CEE5E3DF8}">
      <dgm:prSet/>
      <dgm:spPr/>
      <dgm:t>
        <a:bodyPr/>
        <a:lstStyle/>
        <a:p>
          <a:endParaRPr lang="en-US"/>
        </a:p>
      </dgm:t>
    </dgm:pt>
    <dgm:pt modelId="{42D57518-AD55-4D16-BFF6-9C319121DA3A}">
      <dgm:prSet phldrT="[Text]" custT="1"/>
      <dgm:spPr/>
      <dgm:t>
        <a:bodyPr lIns="0" tIns="0" rIns="0" bIns="0"/>
        <a:lstStyle/>
        <a:p>
          <a:r>
            <a:rPr lang="en-US" sz="1500" dirty="0" smtClean="0"/>
            <a:t>Long term safety</a:t>
          </a:r>
          <a:endParaRPr lang="en-US" sz="1500" dirty="0"/>
        </a:p>
      </dgm:t>
    </dgm:pt>
    <dgm:pt modelId="{29E98C27-2C62-42CC-8C26-52E6E30719E1}" type="parTrans" cxnId="{6CF78CEA-809A-4D87-8843-5A1B4390D678}">
      <dgm:prSet/>
      <dgm:spPr/>
      <dgm:t>
        <a:bodyPr/>
        <a:lstStyle/>
        <a:p>
          <a:endParaRPr lang="en-US"/>
        </a:p>
      </dgm:t>
    </dgm:pt>
    <dgm:pt modelId="{F7339382-0907-41C5-BB16-BB421D261784}" type="sibTrans" cxnId="{6CF78CEA-809A-4D87-8843-5A1B4390D678}">
      <dgm:prSet/>
      <dgm:spPr/>
      <dgm:t>
        <a:bodyPr/>
        <a:lstStyle/>
        <a:p>
          <a:endParaRPr lang="en-US"/>
        </a:p>
      </dgm:t>
    </dgm:pt>
    <dgm:pt modelId="{C3C84C78-7AAD-4A62-9E11-87409B93FC0E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Lead Discovery</a:t>
          </a:r>
          <a:endParaRPr lang="en-US" sz="1500" dirty="0"/>
        </a:p>
      </dgm:t>
    </dgm:pt>
    <dgm:pt modelId="{F87E74C8-08EE-47BA-BA56-A03E952A9FC3}" type="parTrans" cxnId="{59BC3052-A65D-4971-8DFE-668B910AEB80}">
      <dgm:prSet/>
      <dgm:spPr/>
      <dgm:t>
        <a:bodyPr/>
        <a:lstStyle/>
        <a:p>
          <a:endParaRPr lang="en-US"/>
        </a:p>
      </dgm:t>
    </dgm:pt>
    <dgm:pt modelId="{6682345F-4EAA-49F3-8E67-D00D7005C68B}" type="sibTrans" cxnId="{59BC3052-A65D-4971-8DFE-668B910AEB80}">
      <dgm:prSet/>
      <dgm:spPr/>
      <dgm:t>
        <a:bodyPr/>
        <a:lstStyle/>
        <a:p>
          <a:endParaRPr lang="en-US"/>
        </a:p>
      </dgm:t>
    </dgm:pt>
    <dgm:pt modelId="{52EBC7BA-F5E5-483F-8B60-056E980368F6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Chemistry</a:t>
          </a:r>
          <a:endParaRPr lang="en-US" sz="1500" dirty="0"/>
        </a:p>
      </dgm:t>
    </dgm:pt>
    <dgm:pt modelId="{298B6AFF-7979-4CE5-8D0A-549ECD20358E}" type="parTrans" cxnId="{B57CD275-34AC-4CF9-A6AF-10BE3C91E8F9}">
      <dgm:prSet/>
      <dgm:spPr/>
      <dgm:t>
        <a:bodyPr/>
        <a:lstStyle/>
        <a:p>
          <a:endParaRPr lang="en-US"/>
        </a:p>
      </dgm:t>
    </dgm:pt>
    <dgm:pt modelId="{D610DDB8-0BAD-444B-AC32-5A9E0DD96D18}" type="sibTrans" cxnId="{B57CD275-34AC-4CF9-A6AF-10BE3C91E8F9}">
      <dgm:prSet/>
      <dgm:spPr/>
      <dgm:t>
        <a:bodyPr/>
        <a:lstStyle/>
        <a:p>
          <a:endParaRPr lang="en-US"/>
        </a:p>
      </dgm:t>
    </dgm:pt>
    <dgm:pt modelId="{90DCEB18-AB53-47BA-8AEF-C81F40AD1705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In vivo </a:t>
          </a:r>
          <a:r>
            <a:rPr lang="en-US" sz="1400" dirty="0" smtClean="0"/>
            <a:t>(Animal)</a:t>
          </a:r>
          <a:endParaRPr lang="en-US" sz="1400" dirty="0"/>
        </a:p>
      </dgm:t>
    </dgm:pt>
    <dgm:pt modelId="{D9E8EB77-7F74-4117-AE05-8076A2A1DF48}" type="parTrans" cxnId="{A539B22C-B2C2-4697-8C14-8D074E40DC10}">
      <dgm:prSet/>
      <dgm:spPr/>
      <dgm:t>
        <a:bodyPr/>
        <a:lstStyle/>
        <a:p>
          <a:endParaRPr lang="en-US"/>
        </a:p>
      </dgm:t>
    </dgm:pt>
    <dgm:pt modelId="{E821322C-DF56-461D-BA2A-BCDBEF5A8ED2}" type="sibTrans" cxnId="{A539B22C-B2C2-4697-8C14-8D074E40DC10}">
      <dgm:prSet/>
      <dgm:spPr/>
      <dgm:t>
        <a:bodyPr/>
        <a:lstStyle/>
        <a:p>
          <a:endParaRPr lang="en-US"/>
        </a:p>
      </dgm:t>
    </dgm:pt>
    <dgm:pt modelId="{BC249EE4-6B24-429D-BD66-7E289932CEED}">
      <dgm:prSet phldrT="[Text]" custT="1"/>
      <dgm:spPr/>
      <dgm:t>
        <a:bodyPr lIns="0" tIns="0" rIns="0" bIns="0"/>
        <a:lstStyle/>
        <a:p>
          <a:r>
            <a:rPr lang="en-US" sz="1500" dirty="0" smtClean="0"/>
            <a:t>PK</a:t>
          </a:r>
          <a:endParaRPr lang="en-US" sz="1500" dirty="0"/>
        </a:p>
      </dgm:t>
    </dgm:pt>
    <dgm:pt modelId="{D5070B0D-7B0E-4E42-A213-EACB706C48A5}" type="parTrans" cxnId="{59D674FC-F6E0-4EF5-B553-FFB81684A080}">
      <dgm:prSet/>
      <dgm:spPr/>
      <dgm:t>
        <a:bodyPr/>
        <a:lstStyle/>
        <a:p>
          <a:endParaRPr lang="en-US"/>
        </a:p>
      </dgm:t>
    </dgm:pt>
    <dgm:pt modelId="{9A2859EB-549D-42FA-9495-EA5124B62868}" type="sibTrans" cxnId="{59D674FC-F6E0-4EF5-B553-FFB81684A080}">
      <dgm:prSet/>
      <dgm:spPr/>
      <dgm:t>
        <a:bodyPr/>
        <a:lstStyle/>
        <a:p>
          <a:endParaRPr lang="en-US"/>
        </a:p>
      </dgm:t>
    </dgm:pt>
    <dgm:pt modelId="{0310581D-018C-411D-B975-9ED41AC045CB}">
      <dgm:prSet phldrT="[Text]" custT="1"/>
      <dgm:spPr/>
      <dgm:t>
        <a:bodyPr lIns="0" tIns="0" rIns="0" bIns="0"/>
        <a:lstStyle/>
        <a:p>
          <a:r>
            <a:rPr lang="en-US" sz="1500" dirty="0" smtClean="0"/>
            <a:t>PD</a:t>
          </a:r>
          <a:endParaRPr lang="en-US" sz="1500" dirty="0"/>
        </a:p>
      </dgm:t>
    </dgm:pt>
    <dgm:pt modelId="{BC767F91-1421-499A-9524-5BF9DC4DCB9D}" type="parTrans" cxnId="{869F4BFC-36F4-40D6-ACF9-47A430C03C99}">
      <dgm:prSet/>
      <dgm:spPr/>
      <dgm:t>
        <a:bodyPr/>
        <a:lstStyle/>
        <a:p>
          <a:endParaRPr lang="en-US"/>
        </a:p>
      </dgm:t>
    </dgm:pt>
    <dgm:pt modelId="{504BE4D0-B978-4F90-B497-97FB18262184}" type="sibTrans" cxnId="{869F4BFC-36F4-40D6-ACF9-47A430C03C99}">
      <dgm:prSet/>
      <dgm:spPr/>
      <dgm:t>
        <a:bodyPr/>
        <a:lstStyle/>
        <a:p>
          <a:endParaRPr lang="en-US"/>
        </a:p>
      </dgm:t>
    </dgm:pt>
    <dgm:pt modelId="{642009DE-ECE4-4CF7-B6E2-C9944C339ACC}">
      <dgm:prSet phldrT="[Text]" custT="1"/>
      <dgm:spPr/>
      <dgm:t>
        <a:bodyPr lIns="0" tIns="0" rIns="0" bIns="0"/>
        <a:lstStyle/>
        <a:p>
          <a:r>
            <a:rPr lang="en-US" sz="1500" dirty="0" smtClean="0"/>
            <a:t>Patients</a:t>
          </a:r>
          <a:endParaRPr lang="en-US" sz="1500" dirty="0"/>
        </a:p>
      </dgm:t>
    </dgm:pt>
    <dgm:pt modelId="{B9B6DC32-2199-49CA-B92F-956A4C7E75AF}" type="parTrans" cxnId="{05ECE992-75CE-4980-B7B1-DB88048D35DC}">
      <dgm:prSet/>
      <dgm:spPr/>
      <dgm:t>
        <a:bodyPr/>
        <a:lstStyle/>
        <a:p>
          <a:endParaRPr lang="en-US"/>
        </a:p>
      </dgm:t>
    </dgm:pt>
    <dgm:pt modelId="{E642A8AF-8D80-4BDC-967B-08331F40F63E}" type="sibTrans" cxnId="{05ECE992-75CE-4980-B7B1-DB88048D35DC}">
      <dgm:prSet/>
      <dgm:spPr/>
      <dgm:t>
        <a:bodyPr/>
        <a:lstStyle/>
        <a:p>
          <a:endParaRPr lang="en-US"/>
        </a:p>
      </dgm:t>
    </dgm:pt>
    <dgm:pt modelId="{514F7C00-4B95-45AB-98B5-BB7F1AD62CD1}">
      <dgm:prSet phldrT="[Text]"/>
      <dgm:spPr/>
      <dgm:t>
        <a:bodyPr lIns="0" tIns="0" rIns="0" bIns="0"/>
        <a:lstStyle/>
        <a:p>
          <a:endParaRPr lang="en-US" sz="1000" dirty="0"/>
        </a:p>
      </dgm:t>
    </dgm:pt>
    <dgm:pt modelId="{0CEE400E-9B53-4D94-8F67-B63F7C4F320F}" type="parTrans" cxnId="{E022B23A-CFCC-4991-B339-588078B0EA9C}">
      <dgm:prSet/>
      <dgm:spPr/>
      <dgm:t>
        <a:bodyPr/>
        <a:lstStyle/>
        <a:p>
          <a:endParaRPr lang="en-US"/>
        </a:p>
      </dgm:t>
    </dgm:pt>
    <dgm:pt modelId="{A4E1D26F-BF90-4213-8C99-92572B7CCB0B}" type="sibTrans" cxnId="{E022B23A-CFCC-4991-B339-588078B0EA9C}">
      <dgm:prSet/>
      <dgm:spPr/>
      <dgm:t>
        <a:bodyPr/>
        <a:lstStyle/>
        <a:p>
          <a:endParaRPr lang="en-US"/>
        </a:p>
      </dgm:t>
    </dgm:pt>
    <dgm:pt modelId="{25427D95-B859-4E96-8ABA-C21D040FCD0D}">
      <dgm:prSet phldrT="[Text]" custT="1"/>
      <dgm:spPr/>
      <dgm:t>
        <a:bodyPr lIns="0" tIns="0" rIns="0" bIns="0"/>
        <a:lstStyle/>
        <a:p>
          <a:r>
            <a:rPr lang="en-US" sz="1500" dirty="0" smtClean="0"/>
            <a:t>Some efficacy</a:t>
          </a:r>
          <a:endParaRPr lang="en-US" sz="1500" dirty="0"/>
        </a:p>
      </dgm:t>
    </dgm:pt>
    <dgm:pt modelId="{C7694B3F-6AB6-4EEE-88BC-65149CCCAABF}" type="parTrans" cxnId="{61AE04D6-B60C-4C43-BFE1-B9D6D46354A9}">
      <dgm:prSet/>
      <dgm:spPr/>
      <dgm:t>
        <a:bodyPr/>
        <a:lstStyle/>
        <a:p>
          <a:endParaRPr lang="en-US"/>
        </a:p>
      </dgm:t>
    </dgm:pt>
    <dgm:pt modelId="{61ADC578-20DA-45F0-9049-AF9064FB1B49}" type="sibTrans" cxnId="{61AE04D6-B60C-4C43-BFE1-B9D6D46354A9}">
      <dgm:prSet/>
      <dgm:spPr/>
      <dgm:t>
        <a:bodyPr/>
        <a:lstStyle/>
        <a:p>
          <a:endParaRPr lang="en-US"/>
        </a:p>
      </dgm:t>
    </dgm:pt>
    <dgm:pt modelId="{166A0640-9F41-4862-AB71-9C10E81AFD5A}">
      <dgm:prSet phldrT="[Text]" custT="1"/>
      <dgm:spPr/>
      <dgm:t>
        <a:bodyPr lIns="0" tIns="0" rIns="0" bIns="0"/>
        <a:lstStyle/>
        <a:p>
          <a:r>
            <a:rPr lang="en-US" sz="1500" dirty="0" smtClean="0"/>
            <a:t>In Patients</a:t>
          </a:r>
          <a:endParaRPr lang="en-US" sz="1500" dirty="0"/>
        </a:p>
      </dgm:t>
    </dgm:pt>
    <dgm:pt modelId="{80FE07D3-694D-49E3-9409-2C8BCD574F90}" type="parTrans" cxnId="{91CE5F1F-E642-45D9-B8F0-4A078AB46653}">
      <dgm:prSet/>
      <dgm:spPr/>
      <dgm:t>
        <a:bodyPr/>
        <a:lstStyle/>
        <a:p>
          <a:endParaRPr lang="en-US"/>
        </a:p>
      </dgm:t>
    </dgm:pt>
    <dgm:pt modelId="{B13491FF-3B3D-4683-BA95-F6933F0FF7D8}" type="sibTrans" cxnId="{91CE5F1F-E642-45D9-B8F0-4A078AB46653}">
      <dgm:prSet/>
      <dgm:spPr/>
      <dgm:t>
        <a:bodyPr/>
        <a:lstStyle/>
        <a:p>
          <a:endParaRPr lang="en-US"/>
        </a:p>
      </dgm:t>
    </dgm:pt>
    <dgm:pt modelId="{AC22CC3B-C7C9-4947-B118-DEF50C800F8D}">
      <dgm:prSet phldrT="[Text]" custT="1"/>
      <dgm:spPr/>
      <dgm:t>
        <a:bodyPr lIns="0" tIns="0" rIns="0" bIns="0"/>
        <a:lstStyle/>
        <a:p>
          <a:r>
            <a:rPr lang="en-US" sz="1500" dirty="0" smtClean="0"/>
            <a:t>Moderate Sample Size</a:t>
          </a:r>
          <a:endParaRPr lang="en-US" sz="1500" dirty="0"/>
        </a:p>
      </dgm:t>
    </dgm:pt>
    <dgm:pt modelId="{4BC4AFC7-F0A2-433E-87B2-62ECA12194F5}" type="parTrans" cxnId="{8062AD38-AF67-4857-B7FB-0657F3086A5C}">
      <dgm:prSet/>
      <dgm:spPr/>
      <dgm:t>
        <a:bodyPr/>
        <a:lstStyle/>
        <a:p>
          <a:endParaRPr lang="en-US"/>
        </a:p>
      </dgm:t>
    </dgm:pt>
    <dgm:pt modelId="{B0114259-F551-4B26-BE44-A56187D75A2A}" type="sibTrans" cxnId="{8062AD38-AF67-4857-B7FB-0657F3086A5C}">
      <dgm:prSet/>
      <dgm:spPr/>
      <dgm:t>
        <a:bodyPr/>
        <a:lstStyle/>
        <a:p>
          <a:endParaRPr lang="en-US"/>
        </a:p>
      </dgm:t>
    </dgm:pt>
    <dgm:pt modelId="{7BF7D4EB-5F16-4ABA-8AC9-2FA122908081}">
      <dgm:prSet phldrT="[Text]" custT="1"/>
      <dgm:spPr/>
      <dgm:t>
        <a:bodyPr lIns="0" tIns="0" rIns="0" bIns="0"/>
        <a:lstStyle/>
        <a:p>
          <a:r>
            <a:rPr lang="en-US" sz="1500" dirty="0" smtClean="0"/>
            <a:t>Safety</a:t>
          </a:r>
          <a:endParaRPr lang="en-US" sz="1500" dirty="0"/>
        </a:p>
      </dgm:t>
    </dgm:pt>
    <dgm:pt modelId="{0C078109-FE7D-4ABB-A935-9072D77C0AE5}" type="parTrans" cxnId="{C8153AF2-62EA-4509-9C99-0D69F0FF3DDE}">
      <dgm:prSet/>
      <dgm:spPr/>
      <dgm:t>
        <a:bodyPr/>
        <a:lstStyle/>
        <a:p>
          <a:endParaRPr lang="en-US"/>
        </a:p>
      </dgm:t>
    </dgm:pt>
    <dgm:pt modelId="{61CE8358-2CF9-4E89-A4FD-84395D5CEC35}" type="sibTrans" cxnId="{C8153AF2-62EA-4509-9C99-0D69F0FF3DDE}">
      <dgm:prSet/>
      <dgm:spPr/>
      <dgm:t>
        <a:bodyPr/>
        <a:lstStyle/>
        <a:p>
          <a:endParaRPr lang="en-US"/>
        </a:p>
      </dgm:t>
    </dgm:pt>
    <dgm:pt modelId="{7544935A-7659-4FE1-A46C-DA295EF5F2DA}">
      <dgm:prSet phldrT="[Text]" custT="1"/>
      <dgm:spPr/>
      <dgm:t>
        <a:bodyPr lIns="0" tIns="0" rIns="0" bIns="0"/>
        <a:lstStyle/>
        <a:p>
          <a:r>
            <a:rPr lang="en-US" sz="1500" dirty="0" smtClean="0"/>
            <a:t>Large Sample Size</a:t>
          </a:r>
          <a:endParaRPr lang="en-US" sz="1500" dirty="0"/>
        </a:p>
      </dgm:t>
    </dgm:pt>
    <dgm:pt modelId="{16E8DD2C-F6C4-490A-8149-7007939754D1}" type="parTrans" cxnId="{72F289FB-95B7-4EE1-BAB6-0004E2185830}">
      <dgm:prSet/>
      <dgm:spPr/>
      <dgm:t>
        <a:bodyPr/>
        <a:lstStyle/>
        <a:p>
          <a:endParaRPr lang="en-US"/>
        </a:p>
      </dgm:t>
    </dgm:pt>
    <dgm:pt modelId="{CF036E39-C234-4A65-B0E9-5351BB06BF51}" type="sibTrans" cxnId="{72F289FB-95B7-4EE1-BAB6-0004E2185830}">
      <dgm:prSet/>
      <dgm:spPr/>
      <dgm:t>
        <a:bodyPr/>
        <a:lstStyle/>
        <a:p>
          <a:endParaRPr lang="en-US"/>
        </a:p>
      </dgm:t>
    </dgm:pt>
    <dgm:pt modelId="{A4FFE1B0-6080-4912-A6F4-27FAF4D60549}">
      <dgm:prSet phldrT="[Text]" custT="1"/>
      <dgm:spPr/>
      <dgm:t>
        <a:bodyPr lIns="0" tIns="0" rIns="0" bIns="0"/>
        <a:lstStyle/>
        <a:p>
          <a:r>
            <a:rPr lang="en-US" sz="1500" dirty="0" smtClean="0"/>
            <a:t>Compare </a:t>
          </a:r>
          <a:endParaRPr lang="en-US" sz="1500" dirty="0"/>
        </a:p>
      </dgm:t>
    </dgm:pt>
    <dgm:pt modelId="{94625D42-9A47-4932-8377-A43837DA1FEC}" type="parTrans" cxnId="{2F77947A-D86B-49E0-A558-ECDA9DA19805}">
      <dgm:prSet/>
      <dgm:spPr/>
      <dgm:t>
        <a:bodyPr/>
        <a:lstStyle/>
        <a:p>
          <a:endParaRPr lang="en-US"/>
        </a:p>
      </dgm:t>
    </dgm:pt>
    <dgm:pt modelId="{95D4A74D-64B2-4684-A13B-3BB6D90C3F75}" type="sibTrans" cxnId="{2F77947A-D86B-49E0-A558-ECDA9DA19805}">
      <dgm:prSet/>
      <dgm:spPr/>
      <dgm:t>
        <a:bodyPr/>
        <a:lstStyle/>
        <a:p>
          <a:endParaRPr lang="en-US"/>
        </a:p>
      </dgm:t>
    </dgm:pt>
    <dgm:pt modelId="{8B09F603-D926-4833-B053-9EA378817041}">
      <dgm:prSet phldrT="[Text]" custT="1"/>
      <dgm:spPr/>
      <dgm:t>
        <a:bodyPr lIns="0" tIns="0" rIns="0" bIns="0"/>
        <a:lstStyle/>
        <a:p>
          <a:r>
            <a:rPr lang="en-US" sz="1500" dirty="0" smtClean="0"/>
            <a:t>Post marketing Commitment</a:t>
          </a:r>
          <a:endParaRPr lang="en-US" sz="1500" dirty="0"/>
        </a:p>
      </dgm:t>
    </dgm:pt>
    <dgm:pt modelId="{665D6A33-227F-484B-A52E-A6D6FD86B971}" type="parTrans" cxnId="{1D0BA2D4-0BD5-4A8C-9F3E-E0EEF06875F3}">
      <dgm:prSet/>
      <dgm:spPr/>
      <dgm:t>
        <a:bodyPr/>
        <a:lstStyle/>
        <a:p>
          <a:endParaRPr lang="en-US"/>
        </a:p>
      </dgm:t>
    </dgm:pt>
    <dgm:pt modelId="{8F280244-ECD5-43CF-94D0-7E2103E320B0}" type="sibTrans" cxnId="{1D0BA2D4-0BD5-4A8C-9F3E-E0EEF06875F3}">
      <dgm:prSet/>
      <dgm:spPr/>
      <dgm:t>
        <a:bodyPr/>
        <a:lstStyle/>
        <a:p>
          <a:endParaRPr lang="en-US"/>
        </a:p>
      </dgm:t>
    </dgm:pt>
    <dgm:pt modelId="{CF7F6DF2-213E-4054-8664-B994AEF00EFD}">
      <dgm:prSet phldrT="[Text]" custT="1"/>
      <dgm:spPr/>
      <dgm:t>
        <a:bodyPr lIns="0" tIns="0" rIns="0" bIns="0"/>
        <a:lstStyle/>
        <a:p>
          <a:r>
            <a:rPr lang="en-US" sz="1500" dirty="0" smtClean="0"/>
            <a:t>In patients</a:t>
          </a:r>
          <a:endParaRPr lang="en-US" sz="1500" dirty="0"/>
        </a:p>
      </dgm:t>
    </dgm:pt>
    <dgm:pt modelId="{6D139934-016A-455D-944C-AF33F0C4C2F8}" type="parTrans" cxnId="{1C4A6D5A-BDCF-4A5F-B85F-71ECD1E0B093}">
      <dgm:prSet/>
      <dgm:spPr/>
      <dgm:t>
        <a:bodyPr/>
        <a:lstStyle/>
        <a:p>
          <a:endParaRPr lang="en-US"/>
        </a:p>
      </dgm:t>
    </dgm:pt>
    <dgm:pt modelId="{C6CA4B43-1028-4C24-B19B-14BF45CC61A6}" type="sibTrans" cxnId="{1C4A6D5A-BDCF-4A5F-B85F-71ECD1E0B093}">
      <dgm:prSet/>
      <dgm:spPr/>
      <dgm:t>
        <a:bodyPr/>
        <a:lstStyle/>
        <a:p>
          <a:endParaRPr lang="en-US"/>
        </a:p>
      </dgm:t>
    </dgm:pt>
    <dgm:pt modelId="{F08C71DE-BFE7-4607-95D9-F47C796225B0}">
      <dgm:prSet phldrT="[Text]" custT="1"/>
      <dgm:spPr/>
      <dgm:t>
        <a:bodyPr lIns="0" tIns="0" rIns="0" bIns="0"/>
        <a:lstStyle/>
        <a:p>
          <a:r>
            <a:rPr lang="en-US" sz="1500" dirty="0" smtClean="0"/>
            <a:t>Small sample size</a:t>
          </a:r>
          <a:endParaRPr lang="en-US" sz="1500" dirty="0"/>
        </a:p>
      </dgm:t>
    </dgm:pt>
    <dgm:pt modelId="{49953FDF-2E7B-4515-B3F7-4BF858934897}" type="sibTrans" cxnId="{8D8987BB-7DA9-48F2-924E-21329FCCE789}">
      <dgm:prSet/>
      <dgm:spPr/>
      <dgm:t>
        <a:bodyPr/>
        <a:lstStyle/>
        <a:p>
          <a:endParaRPr lang="en-US"/>
        </a:p>
      </dgm:t>
    </dgm:pt>
    <dgm:pt modelId="{167FDA1C-F029-491E-963B-C18E373EE1AD}" type="parTrans" cxnId="{8D8987BB-7DA9-48F2-924E-21329FCCE789}">
      <dgm:prSet/>
      <dgm:spPr/>
      <dgm:t>
        <a:bodyPr/>
        <a:lstStyle/>
        <a:p>
          <a:endParaRPr lang="en-US"/>
        </a:p>
      </dgm:t>
    </dgm:pt>
    <dgm:pt modelId="{F70A5A4C-2EAA-4F0C-AA2B-C2617F8258DC}" type="pres">
      <dgm:prSet presAssocID="{27DD228F-A4E6-4BB0-94B1-E6E422DCF4D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50EEA4-BF6C-4959-A954-EF9B107AC8FB}" type="pres">
      <dgm:prSet presAssocID="{64AD01FF-C648-41A9-91FB-566A6722DFE9}" presName="compNode" presStyleCnt="0"/>
      <dgm:spPr/>
    </dgm:pt>
    <dgm:pt modelId="{12C19C03-7E9D-4855-B909-A0044A7107B9}" type="pres">
      <dgm:prSet presAssocID="{64AD01FF-C648-41A9-91FB-566A6722DFE9}" presName="noGeometry" presStyleCnt="0"/>
      <dgm:spPr/>
    </dgm:pt>
    <dgm:pt modelId="{B5176008-6FAD-4807-8FFC-6E037AA79F29}" type="pres">
      <dgm:prSet presAssocID="{64AD01FF-C648-41A9-91FB-566A6722DFE9}" presName="childTextVisible" presStyleLbl="bgAccFollowNode1" presStyleIdx="0" presStyleCnt="5" custScaleX="145860" custScaleY="297333" custLinFactNeighborX="115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3A2A6-0B13-43C7-A2D1-59BA34CBA9C1}" type="pres">
      <dgm:prSet presAssocID="{64AD01FF-C648-41A9-91FB-566A6722DFE9}" presName="childTextHidden" presStyleLbl="bgAccFollowNode1" presStyleIdx="0" presStyleCnt="5"/>
      <dgm:spPr/>
      <dgm:t>
        <a:bodyPr/>
        <a:lstStyle/>
        <a:p>
          <a:endParaRPr lang="en-US"/>
        </a:p>
      </dgm:t>
    </dgm:pt>
    <dgm:pt modelId="{65A095BE-0689-43F1-8018-CD451C2CCA2B}" type="pres">
      <dgm:prSet presAssocID="{64AD01FF-C648-41A9-91FB-566A6722DFE9}" presName="parentText" presStyleLbl="node1" presStyleIdx="0" presStyleCnt="5" custLinFactNeighborX="-198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25ED3-0660-4556-8733-07803636116A}" type="pres">
      <dgm:prSet presAssocID="{64AD01FF-C648-41A9-91FB-566A6722DFE9}" presName="aSpace" presStyleCnt="0"/>
      <dgm:spPr/>
    </dgm:pt>
    <dgm:pt modelId="{60DEE070-350A-4D3D-8D95-4BC482A9D06A}" type="pres">
      <dgm:prSet presAssocID="{6C076B71-5724-479A-BB24-0042F176AADF}" presName="compNode" presStyleCnt="0"/>
      <dgm:spPr/>
    </dgm:pt>
    <dgm:pt modelId="{ADCA597B-446A-4467-B957-1EEB0F3F3ADB}" type="pres">
      <dgm:prSet presAssocID="{6C076B71-5724-479A-BB24-0042F176AADF}" presName="noGeometry" presStyleCnt="0"/>
      <dgm:spPr/>
    </dgm:pt>
    <dgm:pt modelId="{AE993CF5-0E3E-4177-B71B-08F153632FAA}" type="pres">
      <dgm:prSet presAssocID="{6C076B71-5724-479A-BB24-0042F176AADF}" presName="childTextVisible" presStyleLbl="bgAccFollowNode1" presStyleIdx="1" presStyleCnt="5" custScaleX="146316" custScaleY="297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F7756-BF50-4E43-8630-23046AA0C252}" type="pres">
      <dgm:prSet presAssocID="{6C076B71-5724-479A-BB24-0042F176AADF}" presName="childTextHidden" presStyleLbl="bgAccFollowNode1" presStyleIdx="1" presStyleCnt="5"/>
      <dgm:spPr/>
      <dgm:t>
        <a:bodyPr/>
        <a:lstStyle/>
        <a:p>
          <a:endParaRPr lang="en-US"/>
        </a:p>
      </dgm:t>
    </dgm:pt>
    <dgm:pt modelId="{D14DFA0D-9924-45FD-9E58-A526EF3B2314}" type="pres">
      <dgm:prSet presAssocID="{6C076B71-5724-479A-BB24-0042F176AADF}" presName="parentText" presStyleLbl="node1" presStyleIdx="1" presStyleCnt="5" custLinFactNeighborX="-198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B1889-D6EA-4DB8-8D41-DA6418929B00}" type="pres">
      <dgm:prSet presAssocID="{6C076B71-5724-479A-BB24-0042F176AADF}" presName="aSpace" presStyleCnt="0"/>
      <dgm:spPr/>
    </dgm:pt>
    <dgm:pt modelId="{CD179DEB-EEF6-4748-8850-F760B0A94AA5}" type="pres">
      <dgm:prSet presAssocID="{121F844B-EE44-4C11-9FF5-65F4AF9BC479}" presName="compNode" presStyleCnt="0"/>
      <dgm:spPr/>
    </dgm:pt>
    <dgm:pt modelId="{A5EA7236-2FE2-4F87-9C9B-102E0F4C1039}" type="pres">
      <dgm:prSet presAssocID="{121F844B-EE44-4C11-9FF5-65F4AF9BC479}" presName="noGeometry" presStyleCnt="0"/>
      <dgm:spPr/>
    </dgm:pt>
    <dgm:pt modelId="{F96649C7-6E43-45F7-8B7D-227AD22C11E5}" type="pres">
      <dgm:prSet presAssocID="{121F844B-EE44-4C11-9FF5-65F4AF9BC479}" presName="childTextVisible" presStyleLbl="bgAccFollowNode1" presStyleIdx="2" presStyleCnt="5" custScaleX="153422" custScaleY="303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016A7-374A-4734-98CE-6D1DDEA07BD4}" type="pres">
      <dgm:prSet presAssocID="{121F844B-EE44-4C11-9FF5-65F4AF9BC479}" presName="childTextHidden" presStyleLbl="bgAccFollowNode1" presStyleIdx="2" presStyleCnt="5"/>
      <dgm:spPr/>
      <dgm:t>
        <a:bodyPr/>
        <a:lstStyle/>
        <a:p>
          <a:endParaRPr lang="en-US"/>
        </a:p>
      </dgm:t>
    </dgm:pt>
    <dgm:pt modelId="{31112805-1A40-46B9-8304-310A4C4BAEE0}" type="pres">
      <dgm:prSet presAssocID="{121F844B-EE44-4C11-9FF5-65F4AF9BC479}" presName="parentText" presStyleLbl="node1" presStyleIdx="2" presStyleCnt="5" custLinFactNeighborX="-322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1C1D1-B294-436A-9CF2-543FDD1610A1}" type="pres">
      <dgm:prSet presAssocID="{121F844B-EE44-4C11-9FF5-65F4AF9BC479}" presName="aSpace" presStyleCnt="0"/>
      <dgm:spPr/>
    </dgm:pt>
    <dgm:pt modelId="{AAF85493-E1C5-463F-8830-6B511FECE851}" type="pres">
      <dgm:prSet presAssocID="{A29078AF-0685-4ABC-8CA3-C008A0CF77E9}" presName="compNode" presStyleCnt="0"/>
      <dgm:spPr/>
    </dgm:pt>
    <dgm:pt modelId="{959592E2-0028-420D-A111-E6DEDC132CDE}" type="pres">
      <dgm:prSet presAssocID="{A29078AF-0685-4ABC-8CA3-C008A0CF77E9}" presName="noGeometry" presStyleCnt="0"/>
      <dgm:spPr/>
    </dgm:pt>
    <dgm:pt modelId="{6F772C92-7400-4B22-8F5F-2E249649C6A4}" type="pres">
      <dgm:prSet presAssocID="{A29078AF-0685-4ABC-8CA3-C008A0CF77E9}" presName="childTextVisible" presStyleLbl="bgAccFollowNode1" presStyleIdx="3" presStyleCnt="5" custScaleX="171567" custScaleY="297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BBB79-F0EA-4E17-BC98-B8EEEA091B4F}" type="pres">
      <dgm:prSet presAssocID="{A29078AF-0685-4ABC-8CA3-C008A0CF77E9}" presName="childTextHidden" presStyleLbl="bgAccFollowNode1" presStyleIdx="3" presStyleCnt="5"/>
      <dgm:spPr/>
      <dgm:t>
        <a:bodyPr/>
        <a:lstStyle/>
        <a:p>
          <a:endParaRPr lang="en-US"/>
        </a:p>
      </dgm:t>
    </dgm:pt>
    <dgm:pt modelId="{3FA341BE-D5EB-48D1-90C3-D7F10EBB4A06}" type="pres">
      <dgm:prSet presAssocID="{A29078AF-0685-4ABC-8CA3-C008A0CF77E9}" presName="parentText" presStyleLbl="node1" presStyleIdx="3" presStyleCnt="5" custLinFactNeighborX="-6944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4A032-C3EE-435E-A3E0-C7E37CE2753F}" type="pres">
      <dgm:prSet presAssocID="{A29078AF-0685-4ABC-8CA3-C008A0CF77E9}" presName="aSpace" presStyleCnt="0"/>
      <dgm:spPr/>
    </dgm:pt>
    <dgm:pt modelId="{6EB584CE-BC89-4485-898E-A74AA395FBD4}" type="pres">
      <dgm:prSet presAssocID="{30F68A9A-59C1-4A5E-951B-47CD1D4BF487}" presName="compNode" presStyleCnt="0"/>
      <dgm:spPr/>
    </dgm:pt>
    <dgm:pt modelId="{76394480-8A45-4F30-B560-D352ED19822E}" type="pres">
      <dgm:prSet presAssocID="{30F68A9A-59C1-4A5E-951B-47CD1D4BF487}" presName="noGeometry" presStyleCnt="0"/>
      <dgm:spPr/>
    </dgm:pt>
    <dgm:pt modelId="{282E7950-93A1-4FC1-97D0-CCD2DA4E735D}" type="pres">
      <dgm:prSet presAssocID="{30F68A9A-59C1-4A5E-951B-47CD1D4BF487}" presName="childTextVisible" presStyleLbl="bgAccFollowNode1" presStyleIdx="4" presStyleCnt="5" custScaleX="174189" custScaleY="309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B5BA-466D-4ED4-AB31-011A7D1D3663}" type="pres">
      <dgm:prSet presAssocID="{30F68A9A-59C1-4A5E-951B-47CD1D4BF487}" presName="childTextHidden" presStyleLbl="bgAccFollowNode1" presStyleIdx="4" presStyleCnt="5"/>
      <dgm:spPr/>
      <dgm:t>
        <a:bodyPr/>
        <a:lstStyle/>
        <a:p>
          <a:endParaRPr lang="en-US"/>
        </a:p>
      </dgm:t>
    </dgm:pt>
    <dgm:pt modelId="{46EBD7EE-1187-4C5A-BF71-8FEFD2DDCF05}" type="pres">
      <dgm:prSet presAssocID="{30F68A9A-59C1-4A5E-951B-47CD1D4BF487}" presName="parentText" presStyleLbl="node1" presStyleIdx="4" presStyleCnt="5" custLinFactNeighborX="-704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8578B0-4078-4349-BAB0-A2B4090DD643}" type="presOf" srcId="{0310581D-018C-411D-B975-9ED41AC045CB}" destId="{F40F7756-BF50-4E43-8630-23046AA0C252}" srcOrd="1" destOrd="2" presId="urn:microsoft.com/office/officeart/2005/8/layout/hProcess6"/>
    <dgm:cxn modelId="{7A898341-F1B2-440B-9C9F-BD42382231B6}" type="presOf" srcId="{BC249EE4-6B24-429D-BD66-7E289932CEED}" destId="{AE993CF5-0E3E-4177-B71B-08F153632FAA}" srcOrd="0" destOrd="1" presId="urn:microsoft.com/office/officeart/2005/8/layout/hProcess6"/>
    <dgm:cxn modelId="{0088ECA8-5213-493E-9318-92BC4B78171C}" srcId="{27DD228F-A4E6-4BB0-94B1-E6E422DCF4DB}" destId="{6C076B71-5724-479A-BB24-0042F176AADF}" srcOrd="1" destOrd="0" parTransId="{CE9473A2-F329-44A5-806E-A4CEB2C6542B}" sibTransId="{82372A9B-A025-4BE7-BC97-1BE5246F1ED1}"/>
    <dgm:cxn modelId="{8D8987BB-7DA9-48F2-924E-21329FCCE789}" srcId="{6C076B71-5724-479A-BB24-0042F176AADF}" destId="{F08C71DE-BFE7-4607-95D9-F47C796225B0}" srcOrd="5" destOrd="0" parTransId="{167FDA1C-F029-491E-963B-C18E373EE1AD}" sibTransId="{49953FDF-2E7B-4515-B3F7-4BF858934897}"/>
    <dgm:cxn modelId="{FABF05CB-7543-4E38-93B2-E71E653EA01A}" type="presOf" srcId="{166A0640-9F41-4862-AB71-9C10E81AFD5A}" destId="{F96649C7-6E43-45F7-8B7D-227AD22C11E5}" srcOrd="0" destOrd="3" presId="urn:microsoft.com/office/officeart/2005/8/layout/hProcess6"/>
    <dgm:cxn modelId="{A08240C7-2049-44AE-98EE-856E51EF86EE}" type="presOf" srcId="{A4FFE1B0-6080-4912-A6F4-27FAF4D60549}" destId="{6F772C92-7400-4B22-8F5F-2E249649C6A4}" srcOrd="0" destOrd="1" presId="urn:microsoft.com/office/officeart/2005/8/layout/hProcess6"/>
    <dgm:cxn modelId="{05ECE992-75CE-4980-B7B1-DB88048D35DC}" srcId="{6C076B71-5724-479A-BB24-0042F176AADF}" destId="{642009DE-ECE4-4CF7-B6E2-C9944C339ACC}" srcOrd="4" destOrd="0" parTransId="{B9B6DC32-2199-49CA-B92F-956A4C7E75AF}" sibTransId="{E642A8AF-8D80-4BDC-967B-08331F40F63E}"/>
    <dgm:cxn modelId="{A4158E94-37E1-4BD2-AE61-B3F3825852EA}" srcId="{A29078AF-0685-4ABC-8CA3-C008A0CF77E9}" destId="{EA2BEB8B-B419-45CA-9625-2E387D57A7C3}" srcOrd="4" destOrd="0" parTransId="{7F0AA4FB-B091-48EA-BB80-23551681F6EE}" sibTransId="{89C75E2D-52F4-413D-A6AA-32423D57484F}"/>
    <dgm:cxn modelId="{3A827116-B5B3-4E68-B6EE-A56C130EBE8C}" type="presOf" srcId="{AC22CC3B-C7C9-4947-B118-DEF50C800F8D}" destId="{F96649C7-6E43-45F7-8B7D-227AD22C11E5}" srcOrd="0" destOrd="4" presId="urn:microsoft.com/office/officeart/2005/8/layout/hProcess6"/>
    <dgm:cxn modelId="{35A8001D-E442-4FDD-A8A5-D228081E31E8}" srcId="{27DD228F-A4E6-4BB0-94B1-E6E422DCF4DB}" destId="{64AD01FF-C648-41A9-91FB-566A6722DFE9}" srcOrd="0" destOrd="0" parTransId="{7D607000-CA58-4CEA-BDA2-6DD33CEAD611}" sibTransId="{0C2ACB72-2C54-40EB-920E-6939E8BE8FB4}"/>
    <dgm:cxn modelId="{E022B23A-CFCC-4991-B339-588078B0EA9C}" srcId="{6C076B71-5724-479A-BB24-0042F176AADF}" destId="{514F7C00-4B95-45AB-98B5-BB7F1AD62CD1}" srcOrd="6" destOrd="0" parTransId="{0CEE400E-9B53-4D94-8F67-B63F7C4F320F}" sibTransId="{A4E1D26F-BF90-4213-8C99-92572B7CCB0B}"/>
    <dgm:cxn modelId="{8AA4F439-1365-4D95-A468-60070B8BBD9A}" type="presOf" srcId="{F6CB8C9F-A439-4D66-BE24-FF5AFE96896C}" destId="{94C3A2A6-0B13-43C7-A2D1-59BA34CBA9C1}" srcOrd="1" destOrd="3" presId="urn:microsoft.com/office/officeart/2005/8/layout/hProcess6"/>
    <dgm:cxn modelId="{FD5A1EBC-1DD3-4BCE-AF67-C6C3B2E5A409}" type="presOf" srcId="{27DD228F-A4E6-4BB0-94B1-E6E422DCF4DB}" destId="{F70A5A4C-2EAA-4F0C-AA2B-C2617F8258DC}" srcOrd="0" destOrd="0" presId="urn:microsoft.com/office/officeart/2005/8/layout/hProcess6"/>
    <dgm:cxn modelId="{D6A5C794-8245-4509-A224-DBC7EDEB0E96}" type="presOf" srcId="{DA6BC9D5-80C0-4268-A6F0-14B3D53E4462}" destId="{F40F7756-BF50-4E43-8630-23046AA0C252}" srcOrd="1" destOrd="0" presId="urn:microsoft.com/office/officeart/2005/8/layout/hProcess6"/>
    <dgm:cxn modelId="{B57CD275-34AC-4CF9-A6AF-10BE3C91E8F9}" srcId="{64AD01FF-C648-41A9-91FB-566A6722DFE9}" destId="{52EBC7BA-F5E5-483F-8B60-056E980368F6}" srcOrd="2" destOrd="0" parTransId="{298B6AFF-7979-4CE5-8D0A-549ECD20358E}" sibTransId="{D610DDB8-0BAD-444B-AC32-5A9E0DD96D18}"/>
    <dgm:cxn modelId="{1B25CE86-6785-4032-9C5D-648AB305B9C9}" type="presOf" srcId="{90DCEB18-AB53-47BA-8AEF-C81F40AD1705}" destId="{94C3A2A6-0B13-43C7-A2D1-59BA34CBA9C1}" srcOrd="1" destOrd="4" presId="urn:microsoft.com/office/officeart/2005/8/layout/hProcess6"/>
    <dgm:cxn modelId="{59BC3052-A65D-4971-8DFE-668B910AEB80}" srcId="{64AD01FF-C648-41A9-91FB-566A6722DFE9}" destId="{C3C84C78-7AAD-4A62-9E11-87409B93FC0E}" srcOrd="1" destOrd="0" parTransId="{F87E74C8-08EE-47BA-BA56-A03E952A9FC3}" sibTransId="{6682345F-4EAA-49F3-8E67-D00D7005C68B}"/>
    <dgm:cxn modelId="{30ACC51A-556B-4259-91A9-171C88D00974}" type="presOf" srcId="{7544935A-7659-4FE1-A46C-DA295EF5F2DA}" destId="{E3FBBB79-F0EA-4E17-BC98-B8EEEA091B4F}" srcOrd="1" destOrd="5" presId="urn:microsoft.com/office/officeart/2005/8/layout/hProcess6"/>
    <dgm:cxn modelId="{94443563-A4DB-4C8A-97AD-6A8ED495DAF6}" type="presOf" srcId="{166A0640-9F41-4862-AB71-9C10E81AFD5A}" destId="{666016A7-374A-4734-98CE-6D1DDEA07BD4}" srcOrd="1" destOrd="3" presId="urn:microsoft.com/office/officeart/2005/8/layout/hProcess6"/>
    <dgm:cxn modelId="{BEE5D90C-F151-478D-BFEE-900327566F5D}" type="presOf" srcId="{52EBC7BA-F5E5-483F-8B60-056E980368F6}" destId="{94C3A2A6-0B13-43C7-A2D1-59BA34CBA9C1}" srcOrd="1" destOrd="2" presId="urn:microsoft.com/office/officeart/2005/8/layout/hProcess6"/>
    <dgm:cxn modelId="{0E7C7158-CF7C-42CF-A25F-3A6D6BE20D52}" type="presOf" srcId="{7BF7D4EB-5F16-4ABA-8AC9-2FA122908081}" destId="{E3FBBB79-F0EA-4E17-BC98-B8EEEA091B4F}" srcOrd="1" destOrd="2" presId="urn:microsoft.com/office/officeart/2005/8/layout/hProcess6"/>
    <dgm:cxn modelId="{869F4BFC-36F4-40D6-ACF9-47A430C03C99}" srcId="{6C076B71-5724-479A-BB24-0042F176AADF}" destId="{0310581D-018C-411D-B975-9ED41AC045CB}" srcOrd="2" destOrd="0" parTransId="{BC767F91-1421-499A-9524-5BF9DC4DCB9D}" sibTransId="{504BE4D0-B978-4F90-B497-97FB18262184}"/>
    <dgm:cxn modelId="{534B2E84-221B-4BB5-A8A8-AF2F3521D03F}" type="presOf" srcId="{64AD01FF-C648-41A9-91FB-566A6722DFE9}" destId="{65A095BE-0689-43F1-8018-CD451C2CCA2B}" srcOrd="0" destOrd="0" presId="urn:microsoft.com/office/officeart/2005/8/layout/hProcess6"/>
    <dgm:cxn modelId="{C50CE201-93DD-4D8B-81CB-D86DF7E57AD0}" type="presOf" srcId="{30F68A9A-59C1-4A5E-951B-47CD1D4BF487}" destId="{46EBD7EE-1187-4C5A-BF71-8FEFD2DDCF05}" srcOrd="0" destOrd="0" presId="urn:microsoft.com/office/officeart/2005/8/layout/hProcess6"/>
    <dgm:cxn modelId="{A539B22C-B2C2-4697-8C14-8D074E40DC10}" srcId="{64AD01FF-C648-41A9-91FB-566A6722DFE9}" destId="{90DCEB18-AB53-47BA-8AEF-C81F40AD1705}" srcOrd="4" destOrd="0" parTransId="{D9E8EB77-7F74-4117-AE05-8076A2A1DF48}" sibTransId="{E821322C-DF56-461D-BA2A-BCDBEF5A8ED2}"/>
    <dgm:cxn modelId="{82E64BC5-353E-4B8D-978F-0E7BCE09F4ED}" type="presOf" srcId="{80580124-19B4-43D5-A6AD-07085330110D}" destId="{E3FBBB79-F0EA-4E17-BC98-B8EEEA091B4F}" srcOrd="1" destOrd="0" presId="urn:microsoft.com/office/officeart/2005/8/layout/hProcess6"/>
    <dgm:cxn modelId="{1C4A6D5A-BDCF-4A5F-B85F-71ECD1E0B093}" srcId="{A29078AF-0685-4ABC-8CA3-C008A0CF77E9}" destId="{CF7F6DF2-213E-4054-8664-B994AEF00EFD}" srcOrd="3" destOrd="0" parTransId="{6D139934-016A-455D-944C-AF33F0C4C2F8}" sibTransId="{C6CA4B43-1028-4C24-B19B-14BF45CC61A6}"/>
    <dgm:cxn modelId="{C8153AF2-62EA-4509-9C99-0D69F0FF3DDE}" srcId="{A29078AF-0685-4ABC-8CA3-C008A0CF77E9}" destId="{7BF7D4EB-5F16-4ABA-8AC9-2FA122908081}" srcOrd="2" destOrd="0" parTransId="{0C078109-FE7D-4ABB-A935-9072D77C0AE5}" sibTransId="{61CE8358-2CF9-4E89-A4FD-84395D5CEC35}"/>
    <dgm:cxn modelId="{6CF78CEA-809A-4D87-8843-5A1B4390D678}" srcId="{30F68A9A-59C1-4A5E-951B-47CD1D4BF487}" destId="{42D57518-AD55-4D16-BFF6-9C319121DA3A}" srcOrd="0" destOrd="0" parTransId="{29E98C27-2C62-42CC-8C26-52E6E30719E1}" sibTransId="{F7339382-0907-41C5-BB16-BB421D261784}"/>
    <dgm:cxn modelId="{61AE04D6-B60C-4C43-BFE1-B9D6D46354A9}" srcId="{121F844B-EE44-4C11-9FF5-65F4AF9BC479}" destId="{25427D95-B859-4E96-8ABA-C21D040FCD0D}" srcOrd="1" destOrd="0" parTransId="{C7694B3F-6AB6-4EEE-88BC-65149CCCAABF}" sibTransId="{61ADC578-20DA-45F0-9049-AF9064FB1B49}"/>
    <dgm:cxn modelId="{B9C4D4A7-5375-41A7-BF57-A49110BF9450}" type="presOf" srcId="{AC22CC3B-C7C9-4947-B118-DEF50C800F8D}" destId="{666016A7-374A-4734-98CE-6D1DDEA07BD4}" srcOrd="1" destOrd="4" presId="urn:microsoft.com/office/officeart/2005/8/layout/hProcess6"/>
    <dgm:cxn modelId="{FA28CDF8-3382-426B-9F8D-2FF490504D6E}" type="presOf" srcId="{52EBC7BA-F5E5-483F-8B60-056E980368F6}" destId="{B5176008-6FAD-4807-8FFC-6E037AA79F29}" srcOrd="0" destOrd="2" presId="urn:microsoft.com/office/officeart/2005/8/layout/hProcess6"/>
    <dgm:cxn modelId="{F96C30C6-C3CE-4AE2-9B1D-0A5D9AA5B312}" type="presOf" srcId="{462F0A89-FE8E-4331-8A68-783C04DEBFED}" destId="{F96649C7-6E43-45F7-8B7D-227AD22C11E5}" srcOrd="0" destOrd="0" presId="urn:microsoft.com/office/officeart/2005/8/layout/hProcess6"/>
    <dgm:cxn modelId="{AF7C70E9-DC5C-4E69-892B-34191C846727}" srcId="{64AD01FF-C648-41A9-91FB-566A6722DFE9}" destId="{F6CB8C9F-A439-4D66-BE24-FF5AFE96896C}" srcOrd="3" destOrd="0" parTransId="{B60E66EF-62DA-498C-A9F8-A6F6348226DE}" sibTransId="{74E4B3D1-4F0A-41CE-B289-F54C7EDBC371}"/>
    <dgm:cxn modelId="{2F017E44-543A-4CB3-9B5E-E515D4DEE880}" type="presOf" srcId="{8B09F603-D926-4833-B053-9EA378817041}" destId="{282E7950-93A1-4FC1-97D0-CCD2DA4E735D}" srcOrd="0" destOrd="1" presId="urn:microsoft.com/office/officeart/2005/8/layout/hProcess6"/>
    <dgm:cxn modelId="{0F521AD7-9730-4CD6-9F54-50F0A306CB74}" srcId="{121F844B-EE44-4C11-9FF5-65F4AF9BC479}" destId="{BCE84281-F548-436F-A711-61CD404F3E0F}" srcOrd="2" destOrd="0" parTransId="{B849CFF5-14E2-4C94-BF9C-84B67965A2DD}" sibTransId="{F681BDDB-583B-4C6F-90F7-57B408F7FB82}"/>
    <dgm:cxn modelId="{BFFD4A9B-7898-4C06-9492-DCF492E0FB84}" type="presOf" srcId="{90DCEB18-AB53-47BA-8AEF-C81F40AD1705}" destId="{B5176008-6FAD-4807-8FFC-6E037AA79F29}" srcOrd="0" destOrd="4" presId="urn:microsoft.com/office/officeart/2005/8/layout/hProcess6"/>
    <dgm:cxn modelId="{38C035B7-ACC1-476A-879E-5C0D0C5756CD}" type="presOf" srcId="{25427D95-B859-4E96-8ABA-C21D040FCD0D}" destId="{666016A7-374A-4734-98CE-6D1DDEA07BD4}" srcOrd="1" destOrd="1" presId="urn:microsoft.com/office/officeart/2005/8/layout/hProcess6"/>
    <dgm:cxn modelId="{7C6A0FB8-CDE4-4BC9-8C89-84A49B4A1203}" srcId="{6C076B71-5724-479A-BB24-0042F176AADF}" destId="{647A5AAC-96D6-4EE6-B475-C3D76B2AE749}" srcOrd="3" destOrd="0" parTransId="{1570FF65-0748-4B07-93A9-06155A8B94B7}" sibTransId="{BD5B13D3-ED26-4C4E-A6FA-D34256274A84}"/>
    <dgm:cxn modelId="{58B12342-FA75-478B-A341-40E8142A86CA}" type="presOf" srcId="{8B09F603-D926-4833-B053-9EA378817041}" destId="{6C3DB5BA-466D-4ED4-AB31-011A7D1D3663}" srcOrd="1" destOrd="1" presId="urn:microsoft.com/office/officeart/2005/8/layout/hProcess6"/>
    <dgm:cxn modelId="{A1DAA758-04CA-4D9C-A71D-134A68D3F83D}" srcId="{121F844B-EE44-4C11-9FF5-65F4AF9BC479}" destId="{462F0A89-FE8E-4331-8A68-783C04DEBFED}" srcOrd="0" destOrd="0" parTransId="{05CA7956-36CF-4138-9423-27B17F5397A6}" sibTransId="{92462F64-297E-4125-8FB3-CDEB16E4DE22}"/>
    <dgm:cxn modelId="{ED62E247-8B14-4429-8D71-5041E3AB1B37}" type="presOf" srcId="{6C076B71-5724-479A-BB24-0042F176AADF}" destId="{D14DFA0D-9924-45FD-9E58-A526EF3B2314}" srcOrd="0" destOrd="0" presId="urn:microsoft.com/office/officeart/2005/8/layout/hProcess6"/>
    <dgm:cxn modelId="{1D0BA2D4-0BD5-4A8C-9F3E-E0EEF06875F3}" srcId="{30F68A9A-59C1-4A5E-951B-47CD1D4BF487}" destId="{8B09F603-D926-4833-B053-9EA378817041}" srcOrd="1" destOrd="0" parTransId="{665D6A33-227F-484B-A52E-A6D6FD86B971}" sibTransId="{8F280244-ECD5-43CF-94D0-7E2103E320B0}"/>
    <dgm:cxn modelId="{2A859EE5-6AE3-48FC-AF82-CE6729CD213E}" type="presOf" srcId="{F6CB8C9F-A439-4D66-BE24-FF5AFE96896C}" destId="{B5176008-6FAD-4807-8FFC-6E037AA79F29}" srcOrd="0" destOrd="3" presId="urn:microsoft.com/office/officeart/2005/8/layout/hProcess6"/>
    <dgm:cxn modelId="{F546152F-9AB5-4B9F-8706-F6AAE6B47F2F}" type="presOf" srcId="{514F7C00-4B95-45AB-98B5-BB7F1AD62CD1}" destId="{F40F7756-BF50-4E43-8630-23046AA0C252}" srcOrd="1" destOrd="6" presId="urn:microsoft.com/office/officeart/2005/8/layout/hProcess6"/>
    <dgm:cxn modelId="{E7F1839B-BFC1-4AC9-A168-32D696381B61}" type="presOf" srcId="{BCE84281-F548-436F-A711-61CD404F3E0F}" destId="{666016A7-374A-4734-98CE-6D1DDEA07BD4}" srcOrd="1" destOrd="2" presId="urn:microsoft.com/office/officeart/2005/8/layout/hProcess6"/>
    <dgm:cxn modelId="{4E4CD6C1-1F69-488B-9B40-1E3354A3E548}" srcId="{A29078AF-0685-4ABC-8CA3-C008A0CF77E9}" destId="{80580124-19B4-43D5-A6AD-07085330110D}" srcOrd="0" destOrd="0" parTransId="{52378AE7-D6C9-4871-B733-4E808F60550A}" sibTransId="{EFA9AF82-749E-482F-A767-7E6EEB836D0C}"/>
    <dgm:cxn modelId="{5E5F6F42-AB1E-4CB5-AAD8-221B8653C0A1}" srcId="{27DD228F-A4E6-4BB0-94B1-E6E422DCF4DB}" destId="{121F844B-EE44-4C11-9FF5-65F4AF9BC479}" srcOrd="2" destOrd="0" parTransId="{DE9CECC2-CD1C-47D5-90FB-08706762C8D9}" sibTransId="{49D21CB3-5A26-4C8B-8562-D327DF907885}"/>
    <dgm:cxn modelId="{BDC9EC00-2F18-464C-B077-B2A7A385D27B}" type="presOf" srcId="{BC249EE4-6B24-429D-BD66-7E289932CEED}" destId="{F40F7756-BF50-4E43-8630-23046AA0C252}" srcOrd="1" destOrd="1" presId="urn:microsoft.com/office/officeart/2005/8/layout/hProcess6"/>
    <dgm:cxn modelId="{E61CA1D7-C21A-4C65-8F5A-86C4E16BD9DC}" type="presOf" srcId="{42D57518-AD55-4D16-BFF6-9C319121DA3A}" destId="{282E7950-93A1-4FC1-97D0-CCD2DA4E735D}" srcOrd="0" destOrd="0" presId="urn:microsoft.com/office/officeart/2005/8/layout/hProcess6"/>
    <dgm:cxn modelId="{DF021F89-4873-4609-BB7F-65BEE3B41CC8}" type="presOf" srcId="{647A5AAC-96D6-4EE6-B475-C3D76B2AE749}" destId="{F40F7756-BF50-4E43-8630-23046AA0C252}" srcOrd="1" destOrd="3" presId="urn:microsoft.com/office/officeart/2005/8/layout/hProcess6"/>
    <dgm:cxn modelId="{017BEF3F-19EF-4E51-B44D-99DC326B5415}" type="presOf" srcId="{514F7C00-4B95-45AB-98B5-BB7F1AD62CD1}" destId="{AE993CF5-0E3E-4177-B71B-08F153632FAA}" srcOrd="0" destOrd="6" presId="urn:microsoft.com/office/officeart/2005/8/layout/hProcess6"/>
    <dgm:cxn modelId="{1BCD4799-1268-4CE6-AD49-481F7EC45127}" type="presOf" srcId="{42D57518-AD55-4D16-BFF6-9C319121DA3A}" destId="{6C3DB5BA-466D-4ED4-AB31-011A7D1D3663}" srcOrd="1" destOrd="0" presId="urn:microsoft.com/office/officeart/2005/8/layout/hProcess6"/>
    <dgm:cxn modelId="{4E55D203-A748-4A8B-A33C-D77702E51973}" type="presOf" srcId="{642009DE-ECE4-4CF7-B6E2-C9944C339ACC}" destId="{AE993CF5-0E3E-4177-B71B-08F153632FAA}" srcOrd="0" destOrd="4" presId="urn:microsoft.com/office/officeart/2005/8/layout/hProcess6"/>
    <dgm:cxn modelId="{91CE5F1F-E642-45D9-B8F0-4A078AB46653}" srcId="{121F844B-EE44-4C11-9FF5-65F4AF9BC479}" destId="{166A0640-9F41-4862-AB71-9C10E81AFD5A}" srcOrd="3" destOrd="0" parTransId="{80FE07D3-694D-49E3-9409-2C8BCD574F90}" sibTransId="{B13491FF-3B3D-4683-BA95-F6933F0FF7D8}"/>
    <dgm:cxn modelId="{4718D548-377A-4D27-90DA-5EA83B8BF74C}" type="presOf" srcId="{642009DE-ECE4-4CF7-B6E2-C9944C339ACC}" destId="{F40F7756-BF50-4E43-8630-23046AA0C252}" srcOrd="1" destOrd="4" presId="urn:microsoft.com/office/officeart/2005/8/layout/hProcess6"/>
    <dgm:cxn modelId="{2F77947A-D86B-49E0-A558-ECDA9DA19805}" srcId="{A29078AF-0685-4ABC-8CA3-C008A0CF77E9}" destId="{A4FFE1B0-6080-4912-A6F4-27FAF4D60549}" srcOrd="1" destOrd="0" parTransId="{94625D42-9A47-4932-8377-A43837DA1FEC}" sibTransId="{95D4A74D-64B2-4684-A13B-3BB6D90C3F75}"/>
    <dgm:cxn modelId="{65744567-1D67-4257-99FD-4CEF3D9BD384}" type="presOf" srcId="{0310581D-018C-411D-B975-9ED41AC045CB}" destId="{AE993CF5-0E3E-4177-B71B-08F153632FAA}" srcOrd="0" destOrd="2" presId="urn:microsoft.com/office/officeart/2005/8/layout/hProcess6"/>
    <dgm:cxn modelId="{1F91CB48-5D79-41B4-BCE8-5561FCB6BEFA}" type="presOf" srcId="{25427D95-B859-4E96-8ABA-C21D040FCD0D}" destId="{F96649C7-6E43-45F7-8B7D-227AD22C11E5}" srcOrd="0" destOrd="1" presId="urn:microsoft.com/office/officeart/2005/8/layout/hProcess6"/>
    <dgm:cxn modelId="{72F289FB-95B7-4EE1-BAB6-0004E2185830}" srcId="{A29078AF-0685-4ABC-8CA3-C008A0CF77E9}" destId="{7544935A-7659-4FE1-A46C-DA295EF5F2DA}" srcOrd="5" destOrd="0" parTransId="{16E8DD2C-F6C4-490A-8149-7007939754D1}" sibTransId="{CF036E39-C234-4A65-B0E9-5351BB06BF51}"/>
    <dgm:cxn modelId="{17A83723-2AB1-4AD6-AE33-9616C6B0969B}" type="presOf" srcId="{CF7F6DF2-213E-4054-8664-B994AEF00EFD}" destId="{6F772C92-7400-4B22-8F5F-2E249649C6A4}" srcOrd="0" destOrd="3" presId="urn:microsoft.com/office/officeart/2005/8/layout/hProcess6"/>
    <dgm:cxn modelId="{2DE29EC1-C317-48C7-A5EA-3A5604AA0EFC}" type="presOf" srcId="{EA2BEB8B-B419-45CA-9625-2E387D57A7C3}" destId="{6F772C92-7400-4B22-8F5F-2E249649C6A4}" srcOrd="0" destOrd="4" presId="urn:microsoft.com/office/officeart/2005/8/layout/hProcess6"/>
    <dgm:cxn modelId="{E196D7C7-4DD9-464D-9088-421D761ACFEF}" type="presOf" srcId="{462F0A89-FE8E-4331-8A68-783C04DEBFED}" destId="{666016A7-374A-4734-98CE-6D1DDEA07BD4}" srcOrd="1" destOrd="0" presId="urn:microsoft.com/office/officeart/2005/8/layout/hProcess6"/>
    <dgm:cxn modelId="{4DEE9749-EFE0-4A2A-90C3-0DEB72076630}" type="presOf" srcId="{A4FFE1B0-6080-4912-A6F4-27FAF4D60549}" destId="{E3FBBB79-F0EA-4E17-BC98-B8EEEA091B4F}" srcOrd="1" destOrd="1" presId="urn:microsoft.com/office/officeart/2005/8/layout/hProcess6"/>
    <dgm:cxn modelId="{2FFB7F6F-35FF-42BD-976D-DEB3C0B934B4}" srcId="{6C076B71-5724-479A-BB24-0042F176AADF}" destId="{DA6BC9D5-80C0-4268-A6F0-14B3D53E4462}" srcOrd="0" destOrd="0" parTransId="{E5CC101B-377A-499D-A4B9-FF4C771E108F}" sibTransId="{7F1DD2B4-47E1-43DB-8D82-D17BF3B60D16}"/>
    <dgm:cxn modelId="{C7853118-7589-40EF-B132-2F232E418432}" type="presOf" srcId="{2CC40973-5009-4ADD-95CA-B1951C0952C4}" destId="{B5176008-6FAD-4807-8FFC-6E037AA79F29}" srcOrd="0" destOrd="0" presId="urn:microsoft.com/office/officeart/2005/8/layout/hProcess6"/>
    <dgm:cxn modelId="{9EB195AD-4105-4374-A958-5E0935D70558}" srcId="{64AD01FF-C648-41A9-91FB-566A6722DFE9}" destId="{2CC40973-5009-4ADD-95CA-B1951C0952C4}" srcOrd="0" destOrd="0" parTransId="{A1F2AD6A-46A1-4B63-A496-722BB5DFCA0B}" sibTransId="{CEB854E4-62DE-472F-B983-63316D21533A}"/>
    <dgm:cxn modelId="{2514727F-86BA-45AE-A979-E069F52DCAC4}" type="presOf" srcId="{2CC40973-5009-4ADD-95CA-B1951C0952C4}" destId="{94C3A2A6-0B13-43C7-A2D1-59BA34CBA9C1}" srcOrd="1" destOrd="0" presId="urn:microsoft.com/office/officeart/2005/8/layout/hProcess6"/>
    <dgm:cxn modelId="{CFDA77C9-618C-4EF2-8529-F50806B958C7}" srcId="{27DD228F-A4E6-4BB0-94B1-E6E422DCF4DB}" destId="{A29078AF-0685-4ABC-8CA3-C008A0CF77E9}" srcOrd="3" destOrd="0" parTransId="{05AC5D8C-7E80-4F88-855B-E6A13AD77D2D}" sibTransId="{1E1FEA16-DCEC-4AB2-A14E-E881421AE52E}"/>
    <dgm:cxn modelId="{249D4314-5F8A-45CB-B639-4BDAB7296EBC}" type="presOf" srcId="{80580124-19B4-43D5-A6AD-07085330110D}" destId="{6F772C92-7400-4B22-8F5F-2E249649C6A4}" srcOrd="0" destOrd="0" presId="urn:microsoft.com/office/officeart/2005/8/layout/hProcess6"/>
    <dgm:cxn modelId="{299A2FAA-CB46-46EA-86CC-A287C803D68B}" type="presOf" srcId="{BCE84281-F548-436F-A711-61CD404F3E0F}" destId="{F96649C7-6E43-45F7-8B7D-227AD22C11E5}" srcOrd="0" destOrd="2" presId="urn:microsoft.com/office/officeart/2005/8/layout/hProcess6"/>
    <dgm:cxn modelId="{6807237A-59D5-47DC-B34A-6503A4691F2B}" type="presOf" srcId="{7544935A-7659-4FE1-A46C-DA295EF5F2DA}" destId="{6F772C92-7400-4B22-8F5F-2E249649C6A4}" srcOrd="0" destOrd="5" presId="urn:microsoft.com/office/officeart/2005/8/layout/hProcess6"/>
    <dgm:cxn modelId="{62D3B3CA-4A4C-4583-9851-7E0C187DD3EE}" type="presOf" srcId="{F08C71DE-BFE7-4607-95D9-F47C796225B0}" destId="{AE993CF5-0E3E-4177-B71B-08F153632FAA}" srcOrd="0" destOrd="5" presId="urn:microsoft.com/office/officeart/2005/8/layout/hProcess6"/>
    <dgm:cxn modelId="{AF881642-5673-4352-9486-9C60AAA4AEAC}" type="presOf" srcId="{EA2BEB8B-B419-45CA-9625-2E387D57A7C3}" destId="{E3FBBB79-F0EA-4E17-BC98-B8EEEA091B4F}" srcOrd="1" destOrd="4" presId="urn:microsoft.com/office/officeart/2005/8/layout/hProcess6"/>
    <dgm:cxn modelId="{48C190A8-C6B0-4436-A435-30E1EEFB90ED}" type="presOf" srcId="{A29078AF-0685-4ABC-8CA3-C008A0CF77E9}" destId="{3FA341BE-D5EB-48D1-90C3-D7F10EBB4A06}" srcOrd="0" destOrd="0" presId="urn:microsoft.com/office/officeart/2005/8/layout/hProcess6"/>
    <dgm:cxn modelId="{90E0EC5A-942C-478E-B240-F5C60D6280F1}" type="presOf" srcId="{7BF7D4EB-5F16-4ABA-8AC9-2FA122908081}" destId="{6F772C92-7400-4B22-8F5F-2E249649C6A4}" srcOrd="0" destOrd="2" presId="urn:microsoft.com/office/officeart/2005/8/layout/hProcess6"/>
    <dgm:cxn modelId="{59D674FC-F6E0-4EF5-B553-FFB81684A080}" srcId="{6C076B71-5724-479A-BB24-0042F176AADF}" destId="{BC249EE4-6B24-429D-BD66-7E289932CEED}" srcOrd="1" destOrd="0" parTransId="{D5070B0D-7B0E-4E42-A213-EACB706C48A5}" sibTransId="{9A2859EB-549D-42FA-9495-EA5124B62868}"/>
    <dgm:cxn modelId="{95DF065A-9D95-4ADE-9206-C42E3B4D38B5}" type="presOf" srcId="{647A5AAC-96D6-4EE6-B475-C3D76B2AE749}" destId="{AE993CF5-0E3E-4177-B71B-08F153632FAA}" srcOrd="0" destOrd="3" presId="urn:microsoft.com/office/officeart/2005/8/layout/hProcess6"/>
    <dgm:cxn modelId="{506BB832-3EA5-474C-B8A8-490D2E6D2D94}" type="presOf" srcId="{C3C84C78-7AAD-4A62-9E11-87409B93FC0E}" destId="{B5176008-6FAD-4807-8FFC-6E037AA79F29}" srcOrd="0" destOrd="1" presId="urn:microsoft.com/office/officeart/2005/8/layout/hProcess6"/>
    <dgm:cxn modelId="{CD3139F0-B332-4355-8AD6-1DA7B50FF7FD}" type="presOf" srcId="{F08C71DE-BFE7-4607-95D9-F47C796225B0}" destId="{F40F7756-BF50-4E43-8630-23046AA0C252}" srcOrd="1" destOrd="5" presId="urn:microsoft.com/office/officeart/2005/8/layout/hProcess6"/>
    <dgm:cxn modelId="{8A86E3D8-4D62-4C64-9981-744B39E0904E}" type="presOf" srcId="{C3C84C78-7AAD-4A62-9E11-87409B93FC0E}" destId="{94C3A2A6-0B13-43C7-A2D1-59BA34CBA9C1}" srcOrd="1" destOrd="1" presId="urn:microsoft.com/office/officeart/2005/8/layout/hProcess6"/>
    <dgm:cxn modelId="{345209C7-A8F6-48E9-9999-B9A2B20C0694}" type="presOf" srcId="{DA6BC9D5-80C0-4268-A6F0-14B3D53E4462}" destId="{AE993CF5-0E3E-4177-B71B-08F153632FAA}" srcOrd="0" destOrd="0" presId="urn:microsoft.com/office/officeart/2005/8/layout/hProcess6"/>
    <dgm:cxn modelId="{8062AD38-AF67-4857-B7FB-0657F3086A5C}" srcId="{121F844B-EE44-4C11-9FF5-65F4AF9BC479}" destId="{AC22CC3B-C7C9-4947-B118-DEF50C800F8D}" srcOrd="4" destOrd="0" parTransId="{4BC4AFC7-F0A2-433E-87B2-62ECA12194F5}" sibTransId="{B0114259-F551-4B26-BE44-A56187D75A2A}"/>
    <dgm:cxn modelId="{B0BBEE25-EB0D-4312-8A23-0435768475AC}" type="presOf" srcId="{121F844B-EE44-4C11-9FF5-65F4AF9BC479}" destId="{31112805-1A40-46B9-8304-310A4C4BAEE0}" srcOrd="0" destOrd="0" presId="urn:microsoft.com/office/officeart/2005/8/layout/hProcess6"/>
    <dgm:cxn modelId="{7A12C2B2-D9FD-46ED-89BE-572CEE5E3DF8}" srcId="{27DD228F-A4E6-4BB0-94B1-E6E422DCF4DB}" destId="{30F68A9A-59C1-4A5E-951B-47CD1D4BF487}" srcOrd="4" destOrd="0" parTransId="{5ED28137-E041-4744-ADF2-657670819F25}" sibTransId="{481FA721-6D5B-44E1-9BF5-E056DA9E260A}"/>
    <dgm:cxn modelId="{DAFC6CD0-D29F-41DF-8624-8FF6B2767D3D}" type="presOf" srcId="{CF7F6DF2-213E-4054-8664-B994AEF00EFD}" destId="{E3FBBB79-F0EA-4E17-BC98-B8EEEA091B4F}" srcOrd="1" destOrd="3" presId="urn:microsoft.com/office/officeart/2005/8/layout/hProcess6"/>
    <dgm:cxn modelId="{6E0D08CA-018C-4A5D-B62B-C72944E76B2F}" type="presParOf" srcId="{F70A5A4C-2EAA-4F0C-AA2B-C2617F8258DC}" destId="{4C50EEA4-BF6C-4959-A954-EF9B107AC8FB}" srcOrd="0" destOrd="0" presId="urn:microsoft.com/office/officeart/2005/8/layout/hProcess6"/>
    <dgm:cxn modelId="{336D113C-7839-406C-A807-EC6226A32A18}" type="presParOf" srcId="{4C50EEA4-BF6C-4959-A954-EF9B107AC8FB}" destId="{12C19C03-7E9D-4855-B909-A0044A7107B9}" srcOrd="0" destOrd="0" presId="urn:microsoft.com/office/officeart/2005/8/layout/hProcess6"/>
    <dgm:cxn modelId="{6A267E33-B733-4B35-85D8-F677FAD02997}" type="presParOf" srcId="{4C50EEA4-BF6C-4959-A954-EF9B107AC8FB}" destId="{B5176008-6FAD-4807-8FFC-6E037AA79F29}" srcOrd="1" destOrd="0" presId="urn:microsoft.com/office/officeart/2005/8/layout/hProcess6"/>
    <dgm:cxn modelId="{83B06EE5-73A7-41C3-866E-9D44EE2F5AE2}" type="presParOf" srcId="{4C50EEA4-BF6C-4959-A954-EF9B107AC8FB}" destId="{94C3A2A6-0B13-43C7-A2D1-59BA34CBA9C1}" srcOrd="2" destOrd="0" presId="urn:microsoft.com/office/officeart/2005/8/layout/hProcess6"/>
    <dgm:cxn modelId="{CEFAC154-74E3-4FFB-AC2B-C63763AA805E}" type="presParOf" srcId="{4C50EEA4-BF6C-4959-A954-EF9B107AC8FB}" destId="{65A095BE-0689-43F1-8018-CD451C2CCA2B}" srcOrd="3" destOrd="0" presId="urn:microsoft.com/office/officeart/2005/8/layout/hProcess6"/>
    <dgm:cxn modelId="{CB506DCE-2836-4C51-B0F4-EF75E28305C5}" type="presParOf" srcId="{F70A5A4C-2EAA-4F0C-AA2B-C2617F8258DC}" destId="{83325ED3-0660-4556-8733-07803636116A}" srcOrd="1" destOrd="0" presId="urn:microsoft.com/office/officeart/2005/8/layout/hProcess6"/>
    <dgm:cxn modelId="{6B6D62E9-2798-4798-9F18-C0D2CE23E55A}" type="presParOf" srcId="{F70A5A4C-2EAA-4F0C-AA2B-C2617F8258DC}" destId="{60DEE070-350A-4D3D-8D95-4BC482A9D06A}" srcOrd="2" destOrd="0" presId="urn:microsoft.com/office/officeart/2005/8/layout/hProcess6"/>
    <dgm:cxn modelId="{AF4036BD-06BA-4019-8BDA-F5E4C98DCC5F}" type="presParOf" srcId="{60DEE070-350A-4D3D-8D95-4BC482A9D06A}" destId="{ADCA597B-446A-4467-B957-1EEB0F3F3ADB}" srcOrd="0" destOrd="0" presId="urn:microsoft.com/office/officeart/2005/8/layout/hProcess6"/>
    <dgm:cxn modelId="{E6071701-0DF6-4508-BDE4-F1A3BE31AFA4}" type="presParOf" srcId="{60DEE070-350A-4D3D-8D95-4BC482A9D06A}" destId="{AE993CF5-0E3E-4177-B71B-08F153632FAA}" srcOrd="1" destOrd="0" presId="urn:microsoft.com/office/officeart/2005/8/layout/hProcess6"/>
    <dgm:cxn modelId="{A376B2E8-9BAB-457D-BC17-39B03FD6D08D}" type="presParOf" srcId="{60DEE070-350A-4D3D-8D95-4BC482A9D06A}" destId="{F40F7756-BF50-4E43-8630-23046AA0C252}" srcOrd="2" destOrd="0" presId="urn:microsoft.com/office/officeart/2005/8/layout/hProcess6"/>
    <dgm:cxn modelId="{1AA10449-3A07-4A5D-96A2-3B2C5317D454}" type="presParOf" srcId="{60DEE070-350A-4D3D-8D95-4BC482A9D06A}" destId="{D14DFA0D-9924-45FD-9E58-A526EF3B2314}" srcOrd="3" destOrd="0" presId="urn:microsoft.com/office/officeart/2005/8/layout/hProcess6"/>
    <dgm:cxn modelId="{4AB5485C-36E7-463C-99EC-A0F2E665D309}" type="presParOf" srcId="{F70A5A4C-2EAA-4F0C-AA2B-C2617F8258DC}" destId="{AB2B1889-D6EA-4DB8-8D41-DA6418929B00}" srcOrd="3" destOrd="0" presId="urn:microsoft.com/office/officeart/2005/8/layout/hProcess6"/>
    <dgm:cxn modelId="{49EB6FA6-18A0-47ED-AEE7-22B01D86B475}" type="presParOf" srcId="{F70A5A4C-2EAA-4F0C-AA2B-C2617F8258DC}" destId="{CD179DEB-EEF6-4748-8850-F760B0A94AA5}" srcOrd="4" destOrd="0" presId="urn:microsoft.com/office/officeart/2005/8/layout/hProcess6"/>
    <dgm:cxn modelId="{7A513F7F-E9D5-40E9-BE41-8FA27B4C503F}" type="presParOf" srcId="{CD179DEB-EEF6-4748-8850-F760B0A94AA5}" destId="{A5EA7236-2FE2-4F87-9C9B-102E0F4C1039}" srcOrd="0" destOrd="0" presId="urn:microsoft.com/office/officeart/2005/8/layout/hProcess6"/>
    <dgm:cxn modelId="{0437CA01-181B-4783-BAA8-BE44561D9525}" type="presParOf" srcId="{CD179DEB-EEF6-4748-8850-F760B0A94AA5}" destId="{F96649C7-6E43-45F7-8B7D-227AD22C11E5}" srcOrd="1" destOrd="0" presId="urn:microsoft.com/office/officeart/2005/8/layout/hProcess6"/>
    <dgm:cxn modelId="{E37D3214-03FF-422C-B108-671F2B71F152}" type="presParOf" srcId="{CD179DEB-EEF6-4748-8850-F760B0A94AA5}" destId="{666016A7-374A-4734-98CE-6D1DDEA07BD4}" srcOrd="2" destOrd="0" presId="urn:microsoft.com/office/officeart/2005/8/layout/hProcess6"/>
    <dgm:cxn modelId="{68867D8A-2E21-45D9-9A62-A7B3D766982C}" type="presParOf" srcId="{CD179DEB-EEF6-4748-8850-F760B0A94AA5}" destId="{31112805-1A40-46B9-8304-310A4C4BAEE0}" srcOrd="3" destOrd="0" presId="urn:microsoft.com/office/officeart/2005/8/layout/hProcess6"/>
    <dgm:cxn modelId="{47E2E548-E6FE-4CFB-96DE-FAA63179B152}" type="presParOf" srcId="{F70A5A4C-2EAA-4F0C-AA2B-C2617F8258DC}" destId="{5B41C1D1-B294-436A-9CF2-543FDD1610A1}" srcOrd="5" destOrd="0" presId="urn:microsoft.com/office/officeart/2005/8/layout/hProcess6"/>
    <dgm:cxn modelId="{D18E7C91-CBD2-4387-B9C2-CB72B70ABCD7}" type="presParOf" srcId="{F70A5A4C-2EAA-4F0C-AA2B-C2617F8258DC}" destId="{AAF85493-E1C5-463F-8830-6B511FECE851}" srcOrd="6" destOrd="0" presId="urn:microsoft.com/office/officeart/2005/8/layout/hProcess6"/>
    <dgm:cxn modelId="{CE0331DE-6234-4C74-B964-AB8DF586F31A}" type="presParOf" srcId="{AAF85493-E1C5-463F-8830-6B511FECE851}" destId="{959592E2-0028-420D-A111-E6DEDC132CDE}" srcOrd="0" destOrd="0" presId="urn:microsoft.com/office/officeart/2005/8/layout/hProcess6"/>
    <dgm:cxn modelId="{B8327F70-BE68-44FA-8BD2-35639BE35FB2}" type="presParOf" srcId="{AAF85493-E1C5-463F-8830-6B511FECE851}" destId="{6F772C92-7400-4B22-8F5F-2E249649C6A4}" srcOrd="1" destOrd="0" presId="urn:microsoft.com/office/officeart/2005/8/layout/hProcess6"/>
    <dgm:cxn modelId="{8C57F971-D342-4B6A-8137-8830A1884B0C}" type="presParOf" srcId="{AAF85493-E1C5-463F-8830-6B511FECE851}" destId="{E3FBBB79-F0EA-4E17-BC98-B8EEEA091B4F}" srcOrd="2" destOrd="0" presId="urn:microsoft.com/office/officeart/2005/8/layout/hProcess6"/>
    <dgm:cxn modelId="{58C18FD3-6229-4E1F-B33C-3E761D05BBB2}" type="presParOf" srcId="{AAF85493-E1C5-463F-8830-6B511FECE851}" destId="{3FA341BE-D5EB-48D1-90C3-D7F10EBB4A06}" srcOrd="3" destOrd="0" presId="urn:microsoft.com/office/officeart/2005/8/layout/hProcess6"/>
    <dgm:cxn modelId="{E890D899-CE43-4042-A699-80016108E060}" type="presParOf" srcId="{F70A5A4C-2EAA-4F0C-AA2B-C2617F8258DC}" destId="{EBB4A032-C3EE-435E-A3E0-C7E37CE2753F}" srcOrd="7" destOrd="0" presId="urn:microsoft.com/office/officeart/2005/8/layout/hProcess6"/>
    <dgm:cxn modelId="{B6BB49D7-569E-4613-A317-B50C2227925A}" type="presParOf" srcId="{F70A5A4C-2EAA-4F0C-AA2B-C2617F8258DC}" destId="{6EB584CE-BC89-4485-898E-A74AA395FBD4}" srcOrd="8" destOrd="0" presId="urn:microsoft.com/office/officeart/2005/8/layout/hProcess6"/>
    <dgm:cxn modelId="{9F8D67AF-48FA-4319-BD89-B01D4A25292F}" type="presParOf" srcId="{6EB584CE-BC89-4485-898E-A74AA395FBD4}" destId="{76394480-8A45-4F30-B560-D352ED19822E}" srcOrd="0" destOrd="0" presId="urn:microsoft.com/office/officeart/2005/8/layout/hProcess6"/>
    <dgm:cxn modelId="{BF28CBC2-CBE0-425F-902C-35462B78FAC4}" type="presParOf" srcId="{6EB584CE-BC89-4485-898E-A74AA395FBD4}" destId="{282E7950-93A1-4FC1-97D0-CCD2DA4E735D}" srcOrd="1" destOrd="0" presId="urn:microsoft.com/office/officeart/2005/8/layout/hProcess6"/>
    <dgm:cxn modelId="{18501B64-1E70-473E-8259-4887D2F2ED58}" type="presParOf" srcId="{6EB584CE-BC89-4485-898E-A74AA395FBD4}" destId="{6C3DB5BA-466D-4ED4-AB31-011A7D1D3663}" srcOrd="2" destOrd="0" presId="urn:microsoft.com/office/officeart/2005/8/layout/hProcess6"/>
    <dgm:cxn modelId="{20009958-188C-4AC3-A3A2-2C89A2860474}" type="presParOf" srcId="{6EB584CE-BC89-4485-898E-A74AA395FBD4}" destId="{46EBD7EE-1187-4C5A-BF71-8FEFD2DDCF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DD228F-A4E6-4BB0-94B1-E6E422DCF4DB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D01FF-C648-41A9-91FB-566A6722DFE9}">
      <dgm:prSet phldrT="[Text]"/>
      <dgm:spPr/>
      <dgm:t>
        <a:bodyPr/>
        <a:lstStyle/>
        <a:p>
          <a:r>
            <a:rPr lang="en-US" dirty="0" smtClean="0"/>
            <a:t>Pre-Clinical</a:t>
          </a:r>
          <a:endParaRPr lang="en-US" dirty="0"/>
        </a:p>
      </dgm:t>
    </dgm:pt>
    <dgm:pt modelId="{7D607000-CA58-4CEA-BDA2-6DD33CEAD611}" type="parTrans" cxnId="{35A8001D-E442-4FDD-A8A5-D228081E31E8}">
      <dgm:prSet/>
      <dgm:spPr/>
      <dgm:t>
        <a:bodyPr/>
        <a:lstStyle/>
        <a:p>
          <a:endParaRPr lang="en-US"/>
        </a:p>
      </dgm:t>
    </dgm:pt>
    <dgm:pt modelId="{0C2ACB72-2C54-40EB-920E-6939E8BE8FB4}" type="sibTrans" cxnId="{35A8001D-E442-4FDD-A8A5-D228081E31E8}">
      <dgm:prSet/>
      <dgm:spPr/>
      <dgm:t>
        <a:bodyPr/>
        <a:lstStyle/>
        <a:p>
          <a:endParaRPr lang="en-US"/>
        </a:p>
      </dgm:t>
    </dgm:pt>
    <dgm:pt modelId="{2CC40973-5009-4ADD-95CA-B1951C0952C4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Target Selection</a:t>
          </a:r>
          <a:endParaRPr lang="en-US" sz="1500" dirty="0"/>
        </a:p>
      </dgm:t>
    </dgm:pt>
    <dgm:pt modelId="{A1F2AD6A-46A1-4B63-A496-722BB5DFCA0B}" type="parTrans" cxnId="{9EB195AD-4105-4374-A958-5E0935D70558}">
      <dgm:prSet/>
      <dgm:spPr/>
      <dgm:t>
        <a:bodyPr/>
        <a:lstStyle/>
        <a:p>
          <a:endParaRPr lang="en-US"/>
        </a:p>
      </dgm:t>
    </dgm:pt>
    <dgm:pt modelId="{CEB854E4-62DE-472F-B983-63316D21533A}" type="sibTrans" cxnId="{9EB195AD-4105-4374-A958-5E0935D70558}">
      <dgm:prSet/>
      <dgm:spPr/>
      <dgm:t>
        <a:bodyPr/>
        <a:lstStyle/>
        <a:p>
          <a:endParaRPr lang="en-US"/>
        </a:p>
      </dgm:t>
    </dgm:pt>
    <dgm:pt modelId="{F6CB8C9F-A439-4D66-BE24-FF5AFE96896C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In Vitro</a:t>
          </a:r>
          <a:endParaRPr lang="en-US" sz="1500" dirty="0"/>
        </a:p>
      </dgm:t>
    </dgm:pt>
    <dgm:pt modelId="{B60E66EF-62DA-498C-A9F8-A6F6348226DE}" type="parTrans" cxnId="{AF7C70E9-DC5C-4E69-892B-34191C846727}">
      <dgm:prSet/>
      <dgm:spPr/>
      <dgm:t>
        <a:bodyPr/>
        <a:lstStyle/>
        <a:p>
          <a:endParaRPr lang="en-US"/>
        </a:p>
      </dgm:t>
    </dgm:pt>
    <dgm:pt modelId="{74E4B3D1-4F0A-41CE-B289-F54C7EDBC371}" type="sibTrans" cxnId="{AF7C70E9-DC5C-4E69-892B-34191C846727}">
      <dgm:prSet/>
      <dgm:spPr/>
      <dgm:t>
        <a:bodyPr/>
        <a:lstStyle/>
        <a:p>
          <a:endParaRPr lang="en-US"/>
        </a:p>
      </dgm:t>
    </dgm:pt>
    <dgm:pt modelId="{6C076B71-5724-479A-BB24-0042F176AADF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1</a:t>
          </a:r>
          <a:endParaRPr lang="en-US" dirty="0"/>
        </a:p>
      </dgm:t>
    </dgm:pt>
    <dgm:pt modelId="{CE9473A2-F329-44A5-806E-A4CEB2C6542B}" type="parTrans" cxnId="{0088ECA8-5213-493E-9318-92BC4B78171C}">
      <dgm:prSet/>
      <dgm:spPr/>
      <dgm:t>
        <a:bodyPr/>
        <a:lstStyle/>
        <a:p>
          <a:endParaRPr lang="en-US"/>
        </a:p>
      </dgm:t>
    </dgm:pt>
    <dgm:pt modelId="{82372A9B-A025-4BE7-BC97-1BE5246F1ED1}" type="sibTrans" cxnId="{0088ECA8-5213-493E-9318-92BC4B78171C}">
      <dgm:prSet/>
      <dgm:spPr/>
      <dgm:t>
        <a:bodyPr/>
        <a:lstStyle/>
        <a:p>
          <a:endParaRPr lang="en-US"/>
        </a:p>
      </dgm:t>
    </dgm:pt>
    <dgm:pt modelId="{DA6BC9D5-80C0-4268-A6F0-14B3D53E4462}">
      <dgm:prSet phldrT="[Text]" custT="1"/>
      <dgm:spPr/>
      <dgm:t>
        <a:bodyPr lIns="0" tIns="0" rIns="0" bIns="0"/>
        <a:lstStyle/>
        <a:p>
          <a:r>
            <a:rPr lang="en-US" sz="1500" dirty="0" smtClean="0"/>
            <a:t>Safety</a:t>
          </a:r>
          <a:endParaRPr lang="en-US" sz="1500" dirty="0"/>
        </a:p>
      </dgm:t>
    </dgm:pt>
    <dgm:pt modelId="{E5CC101B-377A-499D-A4B9-FF4C771E108F}" type="parTrans" cxnId="{2FFB7F6F-35FF-42BD-976D-DEB3C0B934B4}">
      <dgm:prSet/>
      <dgm:spPr/>
      <dgm:t>
        <a:bodyPr/>
        <a:lstStyle/>
        <a:p>
          <a:endParaRPr lang="en-US"/>
        </a:p>
      </dgm:t>
    </dgm:pt>
    <dgm:pt modelId="{7F1DD2B4-47E1-43DB-8D82-D17BF3B60D16}" type="sibTrans" cxnId="{2FFB7F6F-35FF-42BD-976D-DEB3C0B934B4}">
      <dgm:prSet/>
      <dgm:spPr/>
      <dgm:t>
        <a:bodyPr/>
        <a:lstStyle/>
        <a:p>
          <a:endParaRPr lang="en-US"/>
        </a:p>
      </dgm:t>
    </dgm:pt>
    <dgm:pt modelId="{647A5AAC-96D6-4EE6-B475-C3D76B2AE749}">
      <dgm:prSet phldrT="[Text]" custT="1"/>
      <dgm:spPr/>
      <dgm:t>
        <a:bodyPr lIns="0" tIns="0" rIns="0" bIns="0"/>
        <a:lstStyle/>
        <a:p>
          <a:r>
            <a:rPr lang="en-US" sz="1500" dirty="0" smtClean="0"/>
            <a:t>Healthy Volunteer</a:t>
          </a:r>
          <a:endParaRPr lang="en-US" sz="1500" dirty="0"/>
        </a:p>
      </dgm:t>
    </dgm:pt>
    <dgm:pt modelId="{1570FF65-0748-4B07-93A9-06155A8B94B7}" type="parTrans" cxnId="{7C6A0FB8-CDE4-4BC9-8C89-84A49B4A1203}">
      <dgm:prSet/>
      <dgm:spPr/>
      <dgm:t>
        <a:bodyPr/>
        <a:lstStyle/>
        <a:p>
          <a:endParaRPr lang="en-US"/>
        </a:p>
      </dgm:t>
    </dgm:pt>
    <dgm:pt modelId="{BD5B13D3-ED26-4C4E-A6FA-D34256274A84}" type="sibTrans" cxnId="{7C6A0FB8-CDE4-4BC9-8C89-84A49B4A1203}">
      <dgm:prSet/>
      <dgm:spPr/>
      <dgm:t>
        <a:bodyPr/>
        <a:lstStyle/>
        <a:p>
          <a:endParaRPr lang="en-US"/>
        </a:p>
      </dgm:t>
    </dgm:pt>
    <dgm:pt modelId="{121F844B-EE44-4C11-9FF5-65F4AF9BC479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2</a:t>
          </a:r>
          <a:endParaRPr lang="en-US" dirty="0"/>
        </a:p>
      </dgm:t>
    </dgm:pt>
    <dgm:pt modelId="{DE9CECC2-CD1C-47D5-90FB-08706762C8D9}" type="parTrans" cxnId="{5E5F6F42-AB1E-4CB5-AAD8-221B8653C0A1}">
      <dgm:prSet/>
      <dgm:spPr/>
      <dgm:t>
        <a:bodyPr/>
        <a:lstStyle/>
        <a:p>
          <a:endParaRPr lang="en-US"/>
        </a:p>
      </dgm:t>
    </dgm:pt>
    <dgm:pt modelId="{49D21CB3-5A26-4C8B-8562-D327DF907885}" type="sibTrans" cxnId="{5E5F6F42-AB1E-4CB5-AAD8-221B8653C0A1}">
      <dgm:prSet/>
      <dgm:spPr/>
      <dgm:t>
        <a:bodyPr/>
        <a:lstStyle/>
        <a:p>
          <a:endParaRPr lang="en-US"/>
        </a:p>
      </dgm:t>
    </dgm:pt>
    <dgm:pt modelId="{462F0A89-FE8E-4331-8A68-783C04DEBFED}">
      <dgm:prSet phldrT="[Text]" custT="1"/>
      <dgm:spPr/>
      <dgm:t>
        <a:bodyPr lIns="0" tIns="0" rIns="0" bIns="0"/>
        <a:lstStyle/>
        <a:p>
          <a:r>
            <a:rPr lang="en-US" sz="1500" dirty="0" smtClean="0"/>
            <a:t>Safety</a:t>
          </a:r>
          <a:endParaRPr lang="en-US" sz="1500" dirty="0"/>
        </a:p>
      </dgm:t>
    </dgm:pt>
    <dgm:pt modelId="{05CA7956-36CF-4138-9423-27B17F5397A6}" type="parTrans" cxnId="{A1DAA758-04CA-4D9C-A71D-134A68D3F83D}">
      <dgm:prSet/>
      <dgm:spPr/>
      <dgm:t>
        <a:bodyPr/>
        <a:lstStyle/>
        <a:p>
          <a:endParaRPr lang="en-US"/>
        </a:p>
      </dgm:t>
    </dgm:pt>
    <dgm:pt modelId="{92462F64-297E-4125-8FB3-CDEB16E4DE22}" type="sibTrans" cxnId="{A1DAA758-04CA-4D9C-A71D-134A68D3F83D}">
      <dgm:prSet/>
      <dgm:spPr/>
      <dgm:t>
        <a:bodyPr/>
        <a:lstStyle/>
        <a:p>
          <a:endParaRPr lang="en-US"/>
        </a:p>
      </dgm:t>
    </dgm:pt>
    <dgm:pt modelId="{BCE84281-F548-436F-A711-61CD404F3E0F}">
      <dgm:prSet phldrT="[Text]" custT="1"/>
      <dgm:spPr/>
      <dgm:t>
        <a:bodyPr lIns="0" tIns="0" rIns="0" bIns="0"/>
        <a:lstStyle/>
        <a:p>
          <a:r>
            <a:rPr lang="en-US" sz="1500" dirty="0" smtClean="0"/>
            <a:t>Dose Selection</a:t>
          </a:r>
          <a:endParaRPr lang="en-US" sz="1500" dirty="0"/>
        </a:p>
      </dgm:t>
    </dgm:pt>
    <dgm:pt modelId="{B849CFF5-14E2-4C94-BF9C-84B67965A2DD}" type="parTrans" cxnId="{0F521AD7-9730-4CD6-9F54-50F0A306CB74}">
      <dgm:prSet/>
      <dgm:spPr/>
      <dgm:t>
        <a:bodyPr/>
        <a:lstStyle/>
        <a:p>
          <a:endParaRPr lang="en-US"/>
        </a:p>
      </dgm:t>
    </dgm:pt>
    <dgm:pt modelId="{F681BDDB-583B-4C6F-90F7-57B408F7FB82}" type="sibTrans" cxnId="{0F521AD7-9730-4CD6-9F54-50F0A306CB74}">
      <dgm:prSet/>
      <dgm:spPr/>
      <dgm:t>
        <a:bodyPr/>
        <a:lstStyle/>
        <a:p>
          <a:endParaRPr lang="en-US"/>
        </a:p>
      </dgm:t>
    </dgm:pt>
    <dgm:pt modelId="{A29078AF-0685-4ABC-8CA3-C008A0CF77E9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3</a:t>
          </a:r>
          <a:endParaRPr lang="en-US" dirty="0"/>
        </a:p>
      </dgm:t>
    </dgm:pt>
    <dgm:pt modelId="{05AC5D8C-7E80-4F88-855B-E6A13AD77D2D}" type="parTrans" cxnId="{CFDA77C9-618C-4EF2-8529-F50806B958C7}">
      <dgm:prSet/>
      <dgm:spPr/>
      <dgm:t>
        <a:bodyPr/>
        <a:lstStyle/>
        <a:p>
          <a:endParaRPr lang="en-US"/>
        </a:p>
      </dgm:t>
    </dgm:pt>
    <dgm:pt modelId="{1E1FEA16-DCEC-4AB2-A14E-E881421AE52E}" type="sibTrans" cxnId="{CFDA77C9-618C-4EF2-8529-F50806B958C7}">
      <dgm:prSet/>
      <dgm:spPr/>
      <dgm:t>
        <a:bodyPr/>
        <a:lstStyle/>
        <a:p>
          <a:endParaRPr lang="en-US"/>
        </a:p>
      </dgm:t>
    </dgm:pt>
    <dgm:pt modelId="{80580124-19B4-43D5-A6AD-07085330110D}">
      <dgm:prSet phldrT="[Text]" custT="1"/>
      <dgm:spPr/>
      <dgm:t>
        <a:bodyPr lIns="0" tIns="0" rIns="0" bIns="0"/>
        <a:lstStyle/>
        <a:p>
          <a:r>
            <a:rPr lang="en-US" sz="1500" dirty="0" smtClean="0"/>
            <a:t>Efficacy</a:t>
          </a:r>
          <a:endParaRPr lang="en-US" sz="1500" dirty="0"/>
        </a:p>
      </dgm:t>
    </dgm:pt>
    <dgm:pt modelId="{52378AE7-D6C9-4871-B733-4E808F60550A}" type="parTrans" cxnId="{4E4CD6C1-1F69-488B-9B40-1E3354A3E548}">
      <dgm:prSet/>
      <dgm:spPr/>
      <dgm:t>
        <a:bodyPr/>
        <a:lstStyle/>
        <a:p>
          <a:endParaRPr lang="en-US"/>
        </a:p>
      </dgm:t>
    </dgm:pt>
    <dgm:pt modelId="{EFA9AF82-749E-482F-A767-7E6EEB836D0C}" type="sibTrans" cxnId="{4E4CD6C1-1F69-488B-9B40-1E3354A3E548}">
      <dgm:prSet/>
      <dgm:spPr/>
      <dgm:t>
        <a:bodyPr/>
        <a:lstStyle/>
        <a:p>
          <a:endParaRPr lang="en-US"/>
        </a:p>
      </dgm:t>
    </dgm:pt>
    <dgm:pt modelId="{EA2BEB8B-B419-45CA-9625-2E387D57A7C3}">
      <dgm:prSet phldrT="[Text]" custT="1"/>
      <dgm:spPr/>
      <dgm:t>
        <a:bodyPr lIns="0" tIns="0" rIns="0" bIns="0"/>
        <a:lstStyle/>
        <a:p>
          <a:r>
            <a:rPr lang="en-US" sz="1500" dirty="0" smtClean="0"/>
            <a:t>Confirmatory</a:t>
          </a:r>
          <a:endParaRPr lang="en-US" sz="1500" dirty="0"/>
        </a:p>
      </dgm:t>
    </dgm:pt>
    <dgm:pt modelId="{7F0AA4FB-B091-48EA-BB80-23551681F6EE}" type="parTrans" cxnId="{A4158E94-37E1-4BD2-AE61-B3F3825852EA}">
      <dgm:prSet/>
      <dgm:spPr/>
      <dgm:t>
        <a:bodyPr/>
        <a:lstStyle/>
        <a:p>
          <a:endParaRPr lang="en-US"/>
        </a:p>
      </dgm:t>
    </dgm:pt>
    <dgm:pt modelId="{89C75E2D-52F4-413D-A6AA-32423D57484F}" type="sibTrans" cxnId="{A4158E94-37E1-4BD2-AE61-B3F3825852EA}">
      <dgm:prSet/>
      <dgm:spPr/>
      <dgm:t>
        <a:bodyPr/>
        <a:lstStyle/>
        <a:p>
          <a:endParaRPr lang="en-US"/>
        </a:p>
      </dgm:t>
    </dgm:pt>
    <dgm:pt modelId="{30F68A9A-59C1-4A5E-951B-47CD1D4BF487}">
      <dgm:prSet phldrT="[Text]"/>
      <dgm:spPr/>
      <dgm:t>
        <a:bodyPr/>
        <a:lstStyle/>
        <a:p>
          <a:r>
            <a:rPr lang="en-US" dirty="0" err="1" smtClean="0"/>
            <a:t>Ph</a:t>
          </a:r>
          <a:r>
            <a:rPr lang="en-US" dirty="0" smtClean="0"/>
            <a:t> 4</a:t>
          </a:r>
          <a:endParaRPr lang="en-US" dirty="0"/>
        </a:p>
      </dgm:t>
    </dgm:pt>
    <dgm:pt modelId="{5ED28137-E041-4744-ADF2-657670819F25}" type="parTrans" cxnId="{7A12C2B2-D9FD-46ED-89BE-572CEE5E3DF8}">
      <dgm:prSet/>
      <dgm:spPr/>
      <dgm:t>
        <a:bodyPr/>
        <a:lstStyle/>
        <a:p>
          <a:endParaRPr lang="en-US"/>
        </a:p>
      </dgm:t>
    </dgm:pt>
    <dgm:pt modelId="{481FA721-6D5B-44E1-9BF5-E056DA9E260A}" type="sibTrans" cxnId="{7A12C2B2-D9FD-46ED-89BE-572CEE5E3DF8}">
      <dgm:prSet/>
      <dgm:spPr/>
      <dgm:t>
        <a:bodyPr/>
        <a:lstStyle/>
        <a:p>
          <a:endParaRPr lang="en-US"/>
        </a:p>
      </dgm:t>
    </dgm:pt>
    <dgm:pt modelId="{42D57518-AD55-4D16-BFF6-9C319121DA3A}">
      <dgm:prSet phldrT="[Text]" custT="1"/>
      <dgm:spPr/>
      <dgm:t>
        <a:bodyPr lIns="0" tIns="0" rIns="0" bIns="0"/>
        <a:lstStyle/>
        <a:p>
          <a:r>
            <a:rPr lang="en-US" sz="1500" dirty="0" smtClean="0"/>
            <a:t>Long term safety</a:t>
          </a:r>
          <a:endParaRPr lang="en-US" sz="1500" dirty="0"/>
        </a:p>
      </dgm:t>
    </dgm:pt>
    <dgm:pt modelId="{29E98C27-2C62-42CC-8C26-52E6E30719E1}" type="parTrans" cxnId="{6CF78CEA-809A-4D87-8843-5A1B4390D678}">
      <dgm:prSet/>
      <dgm:spPr/>
      <dgm:t>
        <a:bodyPr/>
        <a:lstStyle/>
        <a:p>
          <a:endParaRPr lang="en-US"/>
        </a:p>
      </dgm:t>
    </dgm:pt>
    <dgm:pt modelId="{F7339382-0907-41C5-BB16-BB421D261784}" type="sibTrans" cxnId="{6CF78CEA-809A-4D87-8843-5A1B4390D678}">
      <dgm:prSet/>
      <dgm:spPr/>
      <dgm:t>
        <a:bodyPr/>
        <a:lstStyle/>
        <a:p>
          <a:endParaRPr lang="en-US"/>
        </a:p>
      </dgm:t>
    </dgm:pt>
    <dgm:pt modelId="{C3C84C78-7AAD-4A62-9E11-87409B93FC0E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Lead Discovery</a:t>
          </a:r>
          <a:endParaRPr lang="en-US" sz="1500" dirty="0"/>
        </a:p>
      </dgm:t>
    </dgm:pt>
    <dgm:pt modelId="{F87E74C8-08EE-47BA-BA56-A03E952A9FC3}" type="parTrans" cxnId="{59BC3052-A65D-4971-8DFE-668B910AEB80}">
      <dgm:prSet/>
      <dgm:spPr/>
      <dgm:t>
        <a:bodyPr/>
        <a:lstStyle/>
        <a:p>
          <a:endParaRPr lang="en-US"/>
        </a:p>
      </dgm:t>
    </dgm:pt>
    <dgm:pt modelId="{6682345F-4EAA-49F3-8E67-D00D7005C68B}" type="sibTrans" cxnId="{59BC3052-A65D-4971-8DFE-668B910AEB80}">
      <dgm:prSet/>
      <dgm:spPr/>
      <dgm:t>
        <a:bodyPr/>
        <a:lstStyle/>
        <a:p>
          <a:endParaRPr lang="en-US"/>
        </a:p>
      </dgm:t>
    </dgm:pt>
    <dgm:pt modelId="{52EBC7BA-F5E5-483F-8B60-056E980368F6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Chemistry</a:t>
          </a:r>
          <a:endParaRPr lang="en-US" sz="1500" dirty="0"/>
        </a:p>
      </dgm:t>
    </dgm:pt>
    <dgm:pt modelId="{298B6AFF-7979-4CE5-8D0A-549ECD20358E}" type="parTrans" cxnId="{B57CD275-34AC-4CF9-A6AF-10BE3C91E8F9}">
      <dgm:prSet/>
      <dgm:spPr/>
      <dgm:t>
        <a:bodyPr/>
        <a:lstStyle/>
        <a:p>
          <a:endParaRPr lang="en-US"/>
        </a:p>
      </dgm:t>
    </dgm:pt>
    <dgm:pt modelId="{D610DDB8-0BAD-444B-AC32-5A9E0DD96D18}" type="sibTrans" cxnId="{B57CD275-34AC-4CF9-A6AF-10BE3C91E8F9}">
      <dgm:prSet/>
      <dgm:spPr/>
      <dgm:t>
        <a:bodyPr/>
        <a:lstStyle/>
        <a:p>
          <a:endParaRPr lang="en-US"/>
        </a:p>
      </dgm:t>
    </dgm:pt>
    <dgm:pt modelId="{90DCEB18-AB53-47BA-8AEF-C81F40AD1705}">
      <dgm:prSet phldrT="[Text]" custT="1"/>
      <dgm:spPr>
        <a:solidFill>
          <a:schemeClr val="accent6">
            <a:lumMod val="20000"/>
            <a:lumOff val="80000"/>
            <a:alpha val="24000"/>
          </a:schemeClr>
        </a:solidFill>
      </dgm:spPr>
      <dgm:t>
        <a:bodyPr lIns="0" tIns="0" rIns="0" bIns="0"/>
        <a:lstStyle/>
        <a:p>
          <a:r>
            <a:rPr lang="en-US" sz="1500" dirty="0" smtClean="0"/>
            <a:t>In vivo (Animal)</a:t>
          </a:r>
          <a:endParaRPr lang="en-US" sz="1500" dirty="0"/>
        </a:p>
      </dgm:t>
    </dgm:pt>
    <dgm:pt modelId="{D9E8EB77-7F74-4117-AE05-8076A2A1DF48}" type="parTrans" cxnId="{A539B22C-B2C2-4697-8C14-8D074E40DC10}">
      <dgm:prSet/>
      <dgm:spPr/>
      <dgm:t>
        <a:bodyPr/>
        <a:lstStyle/>
        <a:p>
          <a:endParaRPr lang="en-US"/>
        </a:p>
      </dgm:t>
    </dgm:pt>
    <dgm:pt modelId="{E821322C-DF56-461D-BA2A-BCDBEF5A8ED2}" type="sibTrans" cxnId="{A539B22C-B2C2-4697-8C14-8D074E40DC10}">
      <dgm:prSet/>
      <dgm:spPr/>
      <dgm:t>
        <a:bodyPr/>
        <a:lstStyle/>
        <a:p>
          <a:endParaRPr lang="en-US"/>
        </a:p>
      </dgm:t>
    </dgm:pt>
    <dgm:pt modelId="{BC249EE4-6B24-429D-BD66-7E289932CEED}">
      <dgm:prSet phldrT="[Text]" custT="1"/>
      <dgm:spPr/>
      <dgm:t>
        <a:bodyPr lIns="0" tIns="0" rIns="0" bIns="0"/>
        <a:lstStyle/>
        <a:p>
          <a:r>
            <a:rPr lang="en-US" sz="1500" dirty="0" smtClean="0"/>
            <a:t>PK</a:t>
          </a:r>
          <a:endParaRPr lang="en-US" sz="1500" dirty="0"/>
        </a:p>
      </dgm:t>
    </dgm:pt>
    <dgm:pt modelId="{D5070B0D-7B0E-4E42-A213-EACB706C48A5}" type="parTrans" cxnId="{59D674FC-F6E0-4EF5-B553-FFB81684A080}">
      <dgm:prSet/>
      <dgm:spPr/>
      <dgm:t>
        <a:bodyPr/>
        <a:lstStyle/>
        <a:p>
          <a:endParaRPr lang="en-US"/>
        </a:p>
      </dgm:t>
    </dgm:pt>
    <dgm:pt modelId="{9A2859EB-549D-42FA-9495-EA5124B62868}" type="sibTrans" cxnId="{59D674FC-F6E0-4EF5-B553-FFB81684A080}">
      <dgm:prSet/>
      <dgm:spPr/>
      <dgm:t>
        <a:bodyPr/>
        <a:lstStyle/>
        <a:p>
          <a:endParaRPr lang="en-US"/>
        </a:p>
      </dgm:t>
    </dgm:pt>
    <dgm:pt modelId="{0310581D-018C-411D-B975-9ED41AC045CB}">
      <dgm:prSet phldrT="[Text]" custT="1"/>
      <dgm:spPr/>
      <dgm:t>
        <a:bodyPr lIns="0" tIns="0" rIns="0" bIns="0"/>
        <a:lstStyle/>
        <a:p>
          <a:r>
            <a:rPr lang="en-US" sz="1500" dirty="0" smtClean="0"/>
            <a:t>PD</a:t>
          </a:r>
          <a:endParaRPr lang="en-US" sz="1500" dirty="0"/>
        </a:p>
      </dgm:t>
    </dgm:pt>
    <dgm:pt modelId="{BC767F91-1421-499A-9524-5BF9DC4DCB9D}" type="parTrans" cxnId="{869F4BFC-36F4-40D6-ACF9-47A430C03C99}">
      <dgm:prSet/>
      <dgm:spPr/>
      <dgm:t>
        <a:bodyPr/>
        <a:lstStyle/>
        <a:p>
          <a:endParaRPr lang="en-US"/>
        </a:p>
      </dgm:t>
    </dgm:pt>
    <dgm:pt modelId="{504BE4D0-B978-4F90-B497-97FB18262184}" type="sibTrans" cxnId="{869F4BFC-36F4-40D6-ACF9-47A430C03C99}">
      <dgm:prSet/>
      <dgm:spPr/>
      <dgm:t>
        <a:bodyPr/>
        <a:lstStyle/>
        <a:p>
          <a:endParaRPr lang="en-US"/>
        </a:p>
      </dgm:t>
    </dgm:pt>
    <dgm:pt modelId="{642009DE-ECE4-4CF7-B6E2-C9944C339ACC}">
      <dgm:prSet phldrT="[Text]" custT="1"/>
      <dgm:spPr/>
      <dgm:t>
        <a:bodyPr lIns="0" tIns="0" rIns="0" bIns="0"/>
        <a:lstStyle/>
        <a:p>
          <a:r>
            <a:rPr lang="en-US" sz="1500" dirty="0" smtClean="0"/>
            <a:t>Patients</a:t>
          </a:r>
          <a:endParaRPr lang="en-US" sz="1500" dirty="0"/>
        </a:p>
      </dgm:t>
    </dgm:pt>
    <dgm:pt modelId="{B9B6DC32-2199-49CA-B92F-956A4C7E75AF}" type="parTrans" cxnId="{05ECE992-75CE-4980-B7B1-DB88048D35DC}">
      <dgm:prSet/>
      <dgm:spPr/>
      <dgm:t>
        <a:bodyPr/>
        <a:lstStyle/>
        <a:p>
          <a:endParaRPr lang="en-US"/>
        </a:p>
      </dgm:t>
    </dgm:pt>
    <dgm:pt modelId="{E642A8AF-8D80-4BDC-967B-08331F40F63E}" type="sibTrans" cxnId="{05ECE992-75CE-4980-B7B1-DB88048D35DC}">
      <dgm:prSet/>
      <dgm:spPr/>
      <dgm:t>
        <a:bodyPr/>
        <a:lstStyle/>
        <a:p>
          <a:endParaRPr lang="en-US"/>
        </a:p>
      </dgm:t>
    </dgm:pt>
    <dgm:pt modelId="{514F7C00-4B95-45AB-98B5-BB7F1AD62CD1}">
      <dgm:prSet phldrT="[Text]"/>
      <dgm:spPr/>
      <dgm:t>
        <a:bodyPr lIns="0" tIns="0" rIns="0" bIns="0"/>
        <a:lstStyle/>
        <a:p>
          <a:endParaRPr lang="en-US" sz="1000" dirty="0"/>
        </a:p>
      </dgm:t>
    </dgm:pt>
    <dgm:pt modelId="{0CEE400E-9B53-4D94-8F67-B63F7C4F320F}" type="parTrans" cxnId="{E022B23A-CFCC-4991-B339-588078B0EA9C}">
      <dgm:prSet/>
      <dgm:spPr/>
      <dgm:t>
        <a:bodyPr/>
        <a:lstStyle/>
        <a:p>
          <a:endParaRPr lang="en-US"/>
        </a:p>
      </dgm:t>
    </dgm:pt>
    <dgm:pt modelId="{A4E1D26F-BF90-4213-8C99-92572B7CCB0B}" type="sibTrans" cxnId="{E022B23A-CFCC-4991-B339-588078B0EA9C}">
      <dgm:prSet/>
      <dgm:spPr/>
      <dgm:t>
        <a:bodyPr/>
        <a:lstStyle/>
        <a:p>
          <a:endParaRPr lang="en-US"/>
        </a:p>
      </dgm:t>
    </dgm:pt>
    <dgm:pt modelId="{25427D95-B859-4E96-8ABA-C21D040FCD0D}">
      <dgm:prSet phldrT="[Text]" custT="1"/>
      <dgm:spPr/>
      <dgm:t>
        <a:bodyPr lIns="0" tIns="0" rIns="0" bIns="0"/>
        <a:lstStyle/>
        <a:p>
          <a:r>
            <a:rPr lang="en-US" sz="1500" dirty="0" smtClean="0"/>
            <a:t>Some efficacy</a:t>
          </a:r>
          <a:endParaRPr lang="en-US" sz="1500" dirty="0"/>
        </a:p>
      </dgm:t>
    </dgm:pt>
    <dgm:pt modelId="{C7694B3F-6AB6-4EEE-88BC-65149CCCAABF}" type="parTrans" cxnId="{61AE04D6-B60C-4C43-BFE1-B9D6D46354A9}">
      <dgm:prSet/>
      <dgm:spPr/>
      <dgm:t>
        <a:bodyPr/>
        <a:lstStyle/>
        <a:p>
          <a:endParaRPr lang="en-US"/>
        </a:p>
      </dgm:t>
    </dgm:pt>
    <dgm:pt modelId="{61ADC578-20DA-45F0-9049-AF9064FB1B49}" type="sibTrans" cxnId="{61AE04D6-B60C-4C43-BFE1-B9D6D46354A9}">
      <dgm:prSet/>
      <dgm:spPr/>
      <dgm:t>
        <a:bodyPr/>
        <a:lstStyle/>
        <a:p>
          <a:endParaRPr lang="en-US"/>
        </a:p>
      </dgm:t>
    </dgm:pt>
    <dgm:pt modelId="{166A0640-9F41-4862-AB71-9C10E81AFD5A}">
      <dgm:prSet phldrT="[Text]" custT="1"/>
      <dgm:spPr/>
      <dgm:t>
        <a:bodyPr lIns="0" tIns="0" rIns="0" bIns="0"/>
        <a:lstStyle/>
        <a:p>
          <a:r>
            <a:rPr lang="en-US" sz="1500" dirty="0" smtClean="0"/>
            <a:t>In Patients</a:t>
          </a:r>
          <a:endParaRPr lang="en-US" sz="1500" dirty="0"/>
        </a:p>
      </dgm:t>
    </dgm:pt>
    <dgm:pt modelId="{80FE07D3-694D-49E3-9409-2C8BCD574F90}" type="parTrans" cxnId="{91CE5F1F-E642-45D9-B8F0-4A078AB46653}">
      <dgm:prSet/>
      <dgm:spPr/>
      <dgm:t>
        <a:bodyPr/>
        <a:lstStyle/>
        <a:p>
          <a:endParaRPr lang="en-US"/>
        </a:p>
      </dgm:t>
    </dgm:pt>
    <dgm:pt modelId="{B13491FF-3B3D-4683-BA95-F6933F0FF7D8}" type="sibTrans" cxnId="{91CE5F1F-E642-45D9-B8F0-4A078AB46653}">
      <dgm:prSet/>
      <dgm:spPr/>
      <dgm:t>
        <a:bodyPr/>
        <a:lstStyle/>
        <a:p>
          <a:endParaRPr lang="en-US"/>
        </a:p>
      </dgm:t>
    </dgm:pt>
    <dgm:pt modelId="{AC22CC3B-C7C9-4947-B118-DEF50C800F8D}">
      <dgm:prSet phldrT="[Text]" custT="1"/>
      <dgm:spPr/>
      <dgm:t>
        <a:bodyPr lIns="0" tIns="0" rIns="0" bIns="0"/>
        <a:lstStyle/>
        <a:p>
          <a:r>
            <a:rPr lang="en-US" sz="1500" dirty="0" smtClean="0"/>
            <a:t>Moderate Sample Size</a:t>
          </a:r>
          <a:endParaRPr lang="en-US" sz="1500" dirty="0"/>
        </a:p>
      </dgm:t>
    </dgm:pt>
    <dgm:pt modelId="{4BC4AFC7-F0A2-433E-87B2-62ECA12194F5}" type="parTrans" cxnId="{8062AD38-AF67-4857-B7FB-0657F3086A5C}">
      <dgm:prSet/>
      <dgm:spPr/>
      <dgm:t>
        <a:bodyPr/>
        <a:lstStyle/>
        <a:p>
          <a:endParaRPr lang="en-US"/>
        </a:p>
      </dgm:t>
    </dgm:pt>
    <dgm:pt modelId="{B0114259-F551-4B26-BE44-A56187D75A2A}" type="sibTrans" cxnId="{8062AD38-AF67-4857-B7FB-0657F3086A5C}">
      <dgm:prSet/>
      <dgm:spPr/>
      <dgm:t>
        <a:bodyPr/>
        <a:lstStyle/>
        <a:p>
          <a:endParaRPr lang="en-US"/>
        </a:p>
      </dgm:t>
    </dgm:pt>
    <dgm:pt modelId="{7BF7D4EB-5F16-4ABA-8AC9-2FA122908081}">
      <dgm:prSet phldrT="[Text]" custT="1"/>
      <dgm:spPr/>
      <dgm:t>
        <a:bodyPr lIns="0" tIns="0" rIns="0" bIns="0"/>
        <a:lstStyle/>
        <a:p>
          <a:r>
            <a:rPr lang="en-US" sz="1500" dirty="0" smtClean="0"/>
            <a:t>Safety</a:t>
          </a:r>
          <a:endParaRPr lang="en-US" sz="1500" dirty="0"/>
        </a:p>
      </dgm:t>
    </dgm:pt>
    <dgm:pt modelId="{0C078109-FE7D-4ABB-A935-9072D77C0AE5}" type="parTrans" cxnId="{C8153AF2-62EA-4509-9C99-0D69F0FF3DDE}">
      <dgm:prSet/>
      <dgm:spPr/>
      <dgm:t>
        <a:bodyPr/>
        <a:lstStyle/>
        <a:p>
          <a:endParaRPr lang="en-US"/>
        </a:p>
      </dgm:t>
    </dgm:pt>
    <dgm:pt modelId="{61CE8358-2CF9-4E89-A4FD-84395D5CEC35}" type="sibTrans" cxnId="{C8153AF2-62EA-4509-9C99-0D69F0FF3DDE}">
      <dgm:prSet/>
      <dgm:spPr/>
      <dgm:t>
        <a:bodyPr/>
        <a:lstStyle/>
        <a:p>
          <a:endParaRPr lang="en-US"/>
        </a:p>
      </dgm:t>
    </dgm:pt>
    <dgm:pt modelId="{7544935A-7659-4FE1-A46C-DA295EF5F2DA}">
      <dgm:prSet phldrT="[Text]" custT="1"/>
      <dgm:spPr/>
      <dgm:t>
        <a:bodyPr lIns="0" tIns="0" rIns="0" bIns="0"/>
        <a:lstStyle/>
        <a:p>
          <a:r>
            <a:rPr lang="en-US" sz="1500" dirty="0" smtClean="0"/>
            <a:t>Large Sample Size</a:t>
          </a:r>
          <a:endParaRPr lang="en-US" sz="1500" dirty="0"/>
        </a:p>
      </dgm:t>
    </dgm:pt>
    <dgm:pt modelId="{16E8DD2C-F6C4-490A-8149-7007939754D1}" type="parTrans" cxnId="{72F289FB-95B7-4EE1-BAB6-0004E2185830}">
      <dgm:prSet/>
      <dgm:spPr/>
      <dgm:t>
        <a:bodyPr/>
        <a:lstStyle/>
        <a:p>
          <a:endParaRPr lang="en-US"/>
        </a:p>
      </dgm:t>
    </dgm:pt>
    <dgm:pt modelId="{CF036E39-C234-4A65-B0E9-5351BB06BF51}" type="sibTrans" cxnId="{72F289FB-95B7-4EE1-BAB6-0004E2185830}">
      <dgm:prSet/>
      <dgm:spPr/>
      <dgm:t>
        <a:bodyPr/>
        <a:lstStyle/>
        <a:p>
          <a:endParaRPr lang="en-US"/>
        </a:p>
      </dgm:t>
    </dgm:pt>
    <dgm:pt modelId="{A4FFE1B0-6080-4912-A6F4-27FAF4D60549}">
      <dgm:prSet phldrT="[Text]" custT="1"/>
      <dgm:spPr/>
      <dgm:t>
        <a:bodyPr lIns="0" tIns="0" rIns="0" bIns="0"/>
        <a:lstStyle/>
        <a:p>
          <a:r>
            <a:rPr lang="en-US" sz="1500" dirty="0" smtClean="0"/>
            <a:t>Compare </a:t>
          </a:r>
          <a:endParaRPr lang="en-US" sz="1500" dirty="0"/>
        </a:p>
      </dgm:t>
    </dgm:pt>
    <dgm:pt modelId="{94625D42-9A47-4932-8377-A43837DA1FEC}" type="parTrans" cxnId="{2F77947A-D86B-49E0-A558-ECDA9DA19805}">
      <dgm:prSet/>
      <dgm:spPr/>
      <dgm:t>
        <a:bodyPr/>
        <a:lstStyle/>
        <a:p>
          <a:endParaRPr lang="en-US"/>
        </a:p>
      </dgm:t>
    </dgm:pt>
    <dgm:pt modelId="{95D4A74D-64B2-4684-A13B-3BB6D90C3F75}" type="sibTrans" cxnId="{2F77947A-D86B-49E0-A558-ECDA9DA19805}">
      <dgm:prSet/>
      <dgm:spPr/>
      <dgm:t>
        <a:bodyPr/>
        <a:lstStyle/>
        <a:p>
          <a:endParaRPr lang="en-US"/>
        </a:p>
      </dgm:t>
    </dgm:pt>
    <dgm:pt modelId="{8B09F603-D926-4833-B053-9EA378817041}">
      <dgm:prSet phldrT="[Text]" custT="1"/>
      <dgm:spPr/>
      <dgm:t>
        <a:bodyPr lIns="0" tIns="0" rIns="0" bIns="0"/>
        <a:lstStyle/>
        <a:p>
          <a:r>
            <a:rPr lang="en-US" sz="1500" dirty="0" smtClean="0"/>
            <a:t>Post marketing Commitment</a:t>
          </a:r>
          <a:endParaRPr lang="en-US" sz="1500" dirty="0"/>
        </a:p>
      </dgm:t>
    </dgm:pt>
    <dgm:pt modelId="{665D6A33-227F-484B-A52E-A6D6FD86B971}" type="parTrans" cxnId="{1D0BA2D4-0BD5-4A8C-9F3E-E0EEF06875F3}">
      <dgm:prSet/>
      <dgm:spPr/>
      <dgm:t>
        <a:bodyPr/>
        <a:lstStyle/>
        <a:p>
          <a:endParaRPr lang="en-US"/>
        </a:p>
      </dgm:t>
    </dgm:pt>
    <dgm:pt modelId="{8F280244-ECD5-43CF-94D0-7E2103E320B0}" type="sibTrans" cxnId="{1D0BA2D4-0BD5-4A8C-9F3E-E0EEF06875F3}">
      <dgm:prSet/>
      <dgm:spPr/>
      <dgm:t>
        <a:bodyPr/>
        <a:lstStyle/>
        <a:p>
          <a:endParaRPr lang="en-US"/>
        </a:p>
      </dgm:t>
    </dgm:pt>
    <dgm:pt modelId="{CF7F6DF2-213E-4054-8664-B994AEF00EFD}">
      <dgm:prSet phldrT="[Text]" custT="1"/>
      <dgm:spPr/>
      <dgm:t>
        <a:bodyPr lIns="0" tIns="0" rIns="0" bIns="0"/>
        <a:lstStyle/>
        <a:p>
          <a:r>
            <a:rPr lang="en-US" sz="1500" dirty="0" smtClean="0"/>
            <a:t>In patients</a:t>
          </a:r>
          <a:endParaRPr lang="en-US" sz="1500" dirty="0"/>
        </a:p>
      </dgm:t>
    </dgm:pt>
    <dgm:pt modelId="{6D139934-016A-455D-944C-AF33F0C4C2F8}" type="parTrans" cxnId="{1C4A6D5A-BDCF-4A5F-B85F-71ECD1E0B093}">
      <dgm:prSet/>
      <dgm:spPr/>
      <dgm:t>
        <a:bodyPr/>
        <a:lstStyle/>
        <a:p>
          <a:endParaRPr lang="en-US"/>
        </a:p>
      </dgm:t>
    </dgm:pt>
    <dgm:pt modelId="{C6CA4B43-1028-4C24-B19B-14BF45CC61A6}" type="sibTrans" cxnId="{1C4A6D5A-BDCF-4A5F-B85F-71ECD1E0B093}">
      <dgm:prSet/>
      <dgm:spPr/>
      <dgm:t>
        <a:bodyPr/>
        <a:lstStyle/>
        <a:p>
          <a:endParaRPr lang="en-US"/>
        </a:p>
      </dgm:t>
    </dgm:pt>
    <dgm:pt modelId="{F08C71DE-BFE7-4607-95D9-F47C796225B0}">
      <dgm:prSet phldrT="[Text]" custT="1"/>
      <dgm:spPr/>
      <dgm:t>
        <a:bodyPr lIns="0" tIns="0" rIns="0" bIns="0"/>
        <a:lstStyle/>
        <a:p>
          <a:r>
            <a:rPr lang="en-US" sz="1500" dirty="0" smtClean="0"/>
            <a:t>Small sample size</a:t>
          </a:r>
          <a:endParaRPr lang="en-US" sz="1500" dirty="0"/>
        </a:p>
      </dgm:t>
    </dgm:pt>
    <dgm:pt modelId="{49953FDF-2E7B-4515-B3F7-4BF858934897}" type="sibTrans" cxnId="{8D8987BB-7DA9-48F2-924E-21329FCCE789}">
      <dgm:prSet/>
      <dgm:spPr/>
      <dgm:t>
        <a:bodyPr/>
        <a:lstStyle/>
        <a:p>
          <a:endParaRPr lang="en-US"/>
        </a:p>
      </dgm:t>
    </dgm:pt>
    <dgm:pt modelId="{167FDA1C-F029-491E-963B-C18E373EE1AD}" type="parTrans" cxnId="{8D8987BB-7DA9-48F2-924E-21329FCCE789}">
      <dgm:prSet/>
      <dgm:spPr/>
      <dgm:t>
        <a:bodyPr/>
        <a:lstStyle/>
        <a:p>
          <a:endParaRPr lang="en-US"/>
        </a:p>
      </dgm:t>
    </dgm:pt>
    <dgm:pt modelId="{F70A5A4C-2EAA-4F0C-AA2B-C2617F8258DC}" type="pres">
      <dgm:prSet presAssocID="{27DD228F-A4E6-4BB0-94B1-E6E422DCF4D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50EEA4-BF6C-4959-A954-EF9B107AC8FB}" type="pres">
      <dgm:prSet presAssocID="{64AD01FF-C648-41A9-91FB-566A6722DFE9}" presName="compNode" presStyleCnt="0"/>
      <dgm:spPr/>
    </dgm:pt>
    <dgm:pt modelId="{12C19C03-7E9D-4855-B909-A0044A7107B9}" type="pres">
      <dgm:prSet presAssocID="{64AD01FF-C648-41A9-91FB-566A6722DFE9}" presName="noGeometry" presStyleCnt="0"/>
      <dgm:spPr/>
    </dgm:pt>
    <dgm:pt modelId="{B5176008-6FAD-4807-8FFC-6E037AA79F29}" type="pres">
      <dgm:prSet presAssocID="{64AD01FF-C648-41A9-91FB-566A6722DFE9}" presName="childTextVisible" presStyleLbl="bgAccFollowNode1" presStyleIdx="0" presStyleCnt="5" custScaleX="145860" custScaleY="297333" custLinFactNeighborX="115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3A2A6-0B13-43C7-A2D1-59BA34CBA9C1}" type="pres">
      <dgm:prSet presAssocID="{64AD01FF-C648-41A9-91FB-566A6722DFE9}" presName="childTextHidden" presStyleLbl="bgAccFollowNode1" presStyleIdx="0" presStyleCnt="5"/>
      <dgm:spPr/>
      <dgm:t>
        <a:bodyPr/>
        <a:lstStyle/>
        <a:p>
          <a:endParaRPr lang="en-US"/>
        </a:p>
      </dgm:t>
    </dgm:pt>
    <dgm:pt modelId="{65A095BE-0689-43F1-8018-CD451C2CCA2B}" type="pres">
      <dgm:prSet presAssocID="{64AD01FF-C648-41A9-91FB-566A6722DFE9}" presName="parentText" presStyleLbl="node1" presStyleIdx="0" presStyleCnt="5" custLinFactNeighborX="-198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325ED3-0660-4556-8733-07803636116A}" type="pres">
      <dgm:prSet presAssocID="{64AD01FF-C648-41A9-91FB-566A6722DFE9}" presName="aSpace" presStyleCnt="0"/>
      <dgm:spPr/>
    </dgm:pt>
    <dgm:pt modelId="{60DEE070-350A-4D3D-8D95-4BC482A9D06A}" type="pres">
      <dgm:prSet presAssocID="{6C076B71-5724-479A-BB24-0042F176AADF}" presName="compNode" presStyleCnt="0"/>
      <dgm:spPr/>
    </dgm:pt>
    <dgm:pt modelId="{ADCA597B-446A-4467-B957-1EEB0F3F3ADB}" type="pres">
      <dgm:prSet presAssocID="{6C076B71-5724-479A-BB24-0042F176AADF}" presName="noGeometry" presStyleCnt="0"/>
      <dgm:spPr/>
    </dgm:pt>
    <dgm:pt modelId="{AE993CF5-0E3E-4177-B71B-08F153632FAA}" type="pres">
      <dgm:prSet presAssocID="{6C076B71-5724-479A-BB24-0042F176AADF}" presName="childTextVisible" presStyleLbl="bgAccFollowNode1" presStyleIdx="1" presStyleCnt="5" custScaleX="146316" custScaleY="297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F7756-BF50-4E43-8630-23046AA0C252}" type="pres">
      <dgm:prSet presAssocID="{6C076B71-5724-479A-BB24-0042F176AADF}" presName="childTextHidden" presStyleLbl="bgAccFollowNode1" presStyleIdx="1" presStyleCnt="5"/>
      <dgm:spPr/>
      <dgm:t>
        <a:bodyPr/>
        <a:lstStyle/>
        <a:p>
          <a:endParaRPr lang="en-US"/>
        </a:p>
      </dgm:t>
    </dgm:pt>
    <dgm:pt modelId="{D14DFA0D-9924-45FD-9E58-A526EF3B2314}" type="pres">
      <dgm:prSet presAssocID="{6C076B71-5724-479A-BB24-0042F176AADF}" presName="parentText" presStyleLbl="node1" presStyleIdx="1" presStyleCnt="5" custLinFactNeighborX="-198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B1889-D6EA-4DB8-8D41-DA6418929B00}" type="pres">
      <dgm:prSet presAssocID="{6C076B71-5724-479A-BB24-0042F176AADF}" presName="aSpace" presStyleCnt="0"/>
      <dgm:spPr/>
    </dgm:pt>
    <dgm:pt modelId="{CD179DEB-EEF6-4748-8850-F760B0A94AA5}" type="pres">
      <dgm:prSet presAssocID="{121F844B-EE44-4C11-9FF5-65F4AF9BC479}" presName="compNode" presStyleCnt="0"/>
      <dgm:spPr/>
    </dgm:pt>
    <dgm:pt modelId="{A5EA7236-2FE2-4F87-9C9B-102E0F4C1039}" type="pres">
      <dgm:prSet presAssocID="{121F844B-EE44-4C11-9FF5-65F4AF9BC479}" presName="noGeometry" presStyleCnt="0"/>
      <dgm:spPr/>
    </dgm:pt>
    <dgm:pt modelId="{F96649C7-6E43-45F7-8B7D-227AD22C11E5}" type="pres">
      <dgm:prSet presAssocID="{121F844B-EE44-4C11-9FF5-65F4AF9BC479}" presName="childTextVisible" presStyleLbl="bgAccFollowNode1" presStyleIdx="2" presStyleCnt="5" custScaleX="153422" custScaleY="3034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016A7-374A-4734-98CE-6D1DDEA07BD4}" type="pres">
      <dgm:prSet presAssocID="{121F844B-EE44-4C11-9FF5-65F4AF9BC479}" presName="childTextHidden" presStyleLbl="bgAccFollowNode1" presStyleIdx="2" presStyleCnt="5"/>
      <dgm:spPr/>
      <dgm:t>
        <a:bodyPr/>
        <a:lstStyle/>
        <a:p>
          <a:endParaRPr lang="en-US"/>
        </a:p>
      </dgm:t>
    </dgm:pt>
    <dgm:pt modelId="{31112805-1A40-46B9-8304-310A4C4BAEE0}" type="pres">
      <dgm:prSet presAssocID="{121F844B-EE44-4C11-9FF5-65F4AF9BC479}" presName="parentText" presStyleLbl="node1" presStyleIdx="2" presStyleCnt="5" custLinFactNeighborX="-3221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1C1D1-B294-436A-9CF2-543FDD1610A1}" type="pres">
      <dgm:prSet presAssocID="{121F844B-EE44-4C11-9FF5-65F4AF9BC479}" presName="aSpace" presStyleCnt="0"/>
      <dgm:spPr/>
    </dgm:pt>
    <dgm:pt modelId="{AAF85493-E1C5-463F-8830-6B511FECE851}" type="pres">
      <dgm:prSet presAssocID="{A29078AF-0685-4ABC-8CA3-C008A0CF77E9}" presName="compNode" presStyleCnt="0"/>
      <dgm:spPr/>
    </dgm:pt>
    <dgm:pt modelId="{959592E2-0028-420D-A111-E6DEDC132CDE}" type="pres">
      <dgm:prSet presAssocID="{A29078AF-0685-4ABC-8CA3-C008A0CF77E9}" presName="noGeometry" presStyleCnt="0"/>
      <dgm:spPr/>
    </dgm:pt>
    <dgm:pt modelId="{6F772C92-7400-4B22-8F5F-2E249649C6A4}" type="pres">
      <dgm:prSet presAssocID="{A29078AF-0685-4ABC-8CA3-C008A0CF77E9}" presName="childTextVisible" presStyleLbl="bgAccFollowNode1" presStyleIdx="3" presStyleCnt="5" custScaleX="171567" custScaleY="297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BBB79-F0EA-4E17-BC98-B8EEEA091B4F}" type="pres">
      <dgm:prSet presAssocID="{A29078AF-0685-4ABC-8CA3-C008A0CF77E9}" presName="childTextHidden" presStyleLbl="bgAccFollowNode1" presStyleIdx="3" presStyleCnt="5"/>
      <dgm:spPr/>
      <dgm:t>
        <a:bodyPr/>
        <a:lstStyle/>
        <a:p>
          <a:endParaRPr lang="en-US"/>
        </a:p>
      </dgm:t>
    </dgm:pt>
    <dgm:pt modelId="{3FA341BE-D5EB-48D1-90C3-D7F10EBB4A06}" type="pres">
      <dgm:prSet presAssocID="{A29078AF-0685-4ABC-8CA3-C008A0CF77E9}" presName="parentText" presStyleLbl="node1" presStyleIdx="3" presStyleCnt="5" custLinFactNeighborX="-6944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4A032-C3EE-435E-A3E0-C7E37CE2753F}" type="pres">
      <dgm:prSet presAssocID="{A29078AF-0685-4ABC-8CA3-C008A0CF77E9}" presName="aSpace" presStyleCnt="0"/>
      <dgm:spPr/>
    </dgm:pt>
    <dgm:pt modelId="{6EB584CE-BC89-4485-898E-A74AA395FBD4}" type="pres">
      <dgm:prSet presAssocID="{30F68A9A-59C1-4A5E-951B-47CD1D4BF487}" presName="compNode" presStyleCnt="0"/>
      <dgm:spPr/>
    </dgm:pt>
    <dgm:pt modelId="{76394480-8A45-4F30-B560-D352ED19822E}" type="pres">
      <dgm:prSet presAssocID="{30F68A9A-59C1-4A5E-951B-47CD1D4BF487}" presName="noGeometry" presStyleCnt="0"/>
      <dgm:spPr/>
    </dgm:pt>
    <dgm:pt modelId="{282E7950-93A1-4FC1-97D0-CCD2DA4E735D}" type="pres">
      <dgm:prSet presAssocID="{30F68A9A-59C1-4A5E-951B-47CD1D4BF487}" presName="childTextVisible" presStyleLbl="bgAccFollowNode1" presStyleIdx="4" presStyleCnt="5" custScaleX="174189" custScaleY="309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DB5BA-466D-4ED4-AB31-011A7D1D3663}" type="pres">
      <dgm:prSet presAssocID="{30F68A9A-59C1-4A5E-951B-47CD1D4BF487}" presName="childTextHidden" presStyleLbl="bgAccFollowNode1" presStyleIdx="4" presStyleCnt="5"/>
      <dgm:spPr/>
      <dgm:t>
        <a:bodyPr/>
        <a:lstStyle/>
        <a:p>
          <a:endParaRPr lang="en-US"/>
        </a:p>
      </dgm:t>
    </dgm:pt>
    <dgm:pt modelId="{46EBD7EE-1187-4C5A-BF71-8FEFD2DDCF05}" type="pres">
      <dgm:prSet presAssocID="{30F68A9A-59C1-4A5E-951B-47CD1D4BF487}" presName="parentText" presStyleLbl="node1" presStyleIdx="4" presStyleCnt="5" custLinFactNeighborX="-704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88ECA8-5213-493E-9318-92BC4B78171C}" srcId="{27DD228F-A4E6-4BB0-94B1-E6E422DCF4DB}" destId="{6C076B71-5724-479A-BB24-0042F176AADF}" srcOrd="1" destOrd="0" parTransId="{CE9473A2-F329-44A5-806E-A4CEB2C6542B}" sibTransId="{82372A9B-A025-4BE7-BC97-1BE5246F1ED1}"/>
    <dgm:cxn modelId="{A888991C-02C9-47DE-9152-61ED46DAD57A}" type="presOf" srcId="{EA2BEB8B-B419-45CA-9625-2E387D57A7C3}" destId="{E3FBBB79-F0EA-4E17-BC98-B8EEEA091B4F}" srcOrd="1" destOrd="4" presId="urn:microsoft.com/office/officeart/2005/8/layout/hProcess6"/>
    <dgm:cxn modelId="{8D8987BB-7DA9-48F2-924E-21329FCCE789}" srcId="{6C076B71-5724-479A-BB24-0042F176AADF}" destId="{F08C71DE-BFE7-4607-95D9-F47C796225B0}" srcOrd="5" destOrd="0" parTransId="{167FDA1C-F029-491E-963B-C18E373EE1AD}" sibTransId="{49953FDF-2E7B-4515-B3F7-4BF858934897}"/>
    <dgm:cxn modelId="{A90DDE45-EDB3-4B70-BC65-2B778A459D03}" type="presOf" srcId="{0310581D-018C-411D-B975-9ED41AC045CB}" destId="{F40F7756-BF50-4E43-8630-23046AA0C252}" srcOrd="1" destOrd="2" presId="urn:microsoft.com/office/officeart/2005/8/layout/hProcess6"/>
    <dgm:cxn modelId="{05ECE992-75CE-4980-B7B1-DB88048D35DC}" srcId="{6C076B71-5724-479A-BB24-0042F176AADF}" destId="{642009DE-ECE4-4CF7-B6E2-C9944C339ACC}" srcOrd="4" destOrd="0" parTransId="{B9B6DC32-2199-49CA-B92F-956A4C7E75AF}" sibTransId="{E642A8AF-8D80-4BDC-967B-08331F40F63E}"/>
    <dgm:cxn modelId="{D35FF9B9-42AA-4F5E-962E-4BF7BDA9C9C5}" type="presOf" srcId="{80580124-19B4-43D5-A6AD-07085330110D}" destId="{E3FBBB79-F0EA-4E17-BC98-B8EEEA091B4F}" srcOrd="1" destOrd="0" presId="urn:microsoft.com/office/officeart/2005/8/layout/hProcess6"/>
    <dgm:cxn modelId="{A4158E94-37E1-4BD2-AE61-B3F3825852EA}" srcId="{A29078AF-0685-4ABC-8CA3-C008A0CF77E9}" destId="{EA2BEB8B-B419-45CA-9625-2E387D57A7C3}" srcOrd="4" destOrd="0" parTransId="{7F0AA4FB-B091-48EA-BB80-23551681F6EE}" sibTransId="{89C75E2D-52F4-413D-A6AA-32423D57484F}"/>
    <dgm:cxn modelId="{DB5116B2-3C45-4287-81A5-71531D81E0B8}" type="presOf" srcId="{7544935A-7659-4FE1-A46C-DA295EF5F2DA}" destId="{6F772C92-7400-4B22-8F5F-2E249649C6A4}" srcOrd="0" destOrd="5" presId="urn:microsoft.com/office/officeart/2005/8/layout/hProcess6"/>
    <dgm:cxn modelId="{35A8001D-E442-4FDD-A8A5-D228081E31E8}" srcId="{27DD228F-A4E6-4BB0-94B1-E6E422DCF4DB}" destId="{64AD01FF-C648-41A9-91FB-566A6722DFE9}" srcOrd="0" destOrd="0" parTransId="{7D607000-CA58-4CEA-BDA2-6DD33CEAD611}" sibTransId="{0C2ACB72-2C54-40EB-920E-6939E8BE8FB4}"/>
    <dgm:cxn modelId="{E022B23A-CFCC-4991-B339-588078B0EA9C}" srcId="{6C076B71-5724-479A-BB24-0042F176AADF}" destId="{514F7C00-4B95-45AB-98B5-BB7F1AD62CD1}" srcOrd="6" destOrd="0" parTransId="{0CEE400E-9B53-4D94-8F67-B63F7C4F320F}" sibTransId="{A4E1D26F-BF90-4213-8C99-92572B7CCB0B}"/>
    <dgm:cxn modelId="{DC5F1EA0-75C2-4368-BFDE-81F63AE141C3}" type="presOf" srcId="{30F68A9A-59C1-4A5E-951B-47CD1D4BF487}" destId="{46EBD7EE-1187-4C5A-BF71-8FEFD2DDCF05}" srcOrd="0" destOrd="0" presId="urn:microsoft.com/office/officeart/2005/8/layout/hProcess6"/>
    <dgm:cxn modelId="{3870C73D-6A7D-462E-A017-66AF2D130592}" type="presOf" srcId="{8B09F603-D926-4833-B053-9EA378817041}" destId="{6C3DB5BA-466D-4ED4-AB31-011A7D1D3663}" srcOrd="1" destOrd="1" presId="urn:microsoft.com/office/officeart/2005/8/layout/hProcess6"/>
    <dgm:cxn modelId="{B57CD275-34AC-4CF9-A6AF-10BE3C91E8F9}" srcId="{64AD01FF-C648-41A9-91FB-566A6722DFE9}" destId="{52EBC7BA-F5E5-483F-8B60-056E980368F6}" srcOrd="2" destOrd="0" parTransId="{298B6AFF-7979-4CE5-8D0A-549ECD20358E}" sibTransId="{D610DDB8-0BAD-444B-AC32-5A9E0DD96D18}"/>
    <dgm:cxn modelId="{96EE8330-4372-4E96-9F3A-3FB2A507B48F}" type="presOf" srcId="{647A5AAC-96D6-4EE6-B475-C3D76B2AE749}" destId="{AE993CF5-0E3E-4177-B71B-08F153632FAA}" srcOrd="0" destOrd="3" presId="urn:microsoft.com/office/officeart/2005/8/layout/hProcess6"/>
    <dgm:cxn modelId="{175308E7-AAC8-422C-A3F2-0E0DF4337195}" type="presOf" srcId="{BCE84281-F548-436F-A711-61CD404F3E0F}" destId="{666016A7-374A-4734-98CE-6D1DDEA07BD4}" srcOrd="1" destOrd="2" presId="urn:microsoft.com/office/officeart/2005/8/layout/hProcess6"/>
    <dgm:cxn modelId="{59BC3052-A65D-4971-8DFE-668B910AEB80}" srcId="{64AD01FF-C648-41A9-91FB-566A6722DFE9}" destId="{C3C84C78-7AAD-4A62-9E11-87409B93FC0E}" srcOrd="1" destOrd="0" parTransId="{F87E74C8-08EE-47BA-BA56-A03E952A9FC3}" sibTransId="{6682345F-4EAA-49F3-8E67-D00D7005C68B}"/>
    <dgm:cxn modelId="{8DF96BD5-95A2-488D-B07F-3BD6E58EE816}" type="presOf" srcId="{CF7F6DF2-213E-4054-8664-B994AEF00EFD}" destId="{E3FBBB79-F0EA-4E17-BC98-B8EEEA091B4F}" srcOrd="1" destOrd="3" presId="urn:microsoft.com/office/officeart/2005/8/layout/hProcess6"/>
    <dgm:cxn modelId="{B70499C1-96D6-4998-A05A-063474FFAFB1}" type="presOf" srcId="{8B09F603-D926-4833-B053-9EA378817041}" destId="{282E7950-93A1-4FC1-97D0-CCD2DA4E735D}" srcOrd="0" destOrd="1" presId="urn:microsoft.com/office/officeart/2005/8/layout/hProcess6"/>
    <dgm:cxn modelId="{57D6BBD1-914B-437D-970B-3E5CBEFA9CE4}" type="presOf" srcId="{AC22CC3B-C7C9-4947-B118-DEF50C800F8D}" destId="{F96649C7-6E43-45F7-8B7D-227AD22C11E5}" srcOrd="0" destOrd="4" presId="urn:microsoft.com/office/officeart/2005/8/layout/hProcess6"/>
    <dgm:cxn modelId="{DCBD1FBA-3DAC-4B3B-9D97-698C23064500}" type="presOf" srcId="{CF7F6DF2-213E-4054-8664-B994AEF00EFD}" destId="{6F772C92-7400-4B22-8F5F-2E249649C6A4}" srcOrd="0" destOrd="3" presId="urn:microsoft.com/office/officeart/2005/8/layout/hProcess6"/>
    <dgm:cxn modelId="{E055E082-E94E-4517-BDED-628524E97022}" type="presOf" srcId="{462F0A89-FE8E-4331-8A68-783C04DEBFED}" destId="{666016A7-374A-4734-98CE-6D1DDEA07BD4}" srcOrd="1" destOrd="0" presId="urn:microsoft.com/office/officeart/2005/8/layout/hProcess6"/>
    <dgm:cxn modelId="{869F4BFC-36F4-40D6-ACF9-47A430C03C99}" srcId="{6C076B71-5724-479A-BB24-0042F176AADF}" destId="{0310581D-018C-411D-B975-9ED41AC045CB}" srcOrd="2" destOrd="0" parTransId="{BC767F91-1421-499A-9524-5BF9DC4DCB9D}" sibTransId="{504BE4D0-B978-4F90-B497-97FB18262184}"/>
    <dgm:cxn modelId="{A539B22C-B2C2-4697-8C14-8D074E40DC10}" srcId="{64AD01FF-C648-41A9-91FB-566A6722DFE9}" destId="{90DCEB18-AB53-47BA-8AEF-C81F40AD1705}" srcOrd="4" destOrd="0" parTransId="{D9E8EB77-7F74-4117-AE05-8076A2A1DF48}" sibTransId="{E821322C-DF56-461D-BA2A-BCDBEF5A8ED2}"/>
    <dgm:cxn modelId="{B59AB017-0DB0-437D-9D8A-5E19BA395D29}" type="presOf" srcId="{42D57518-AD55-4D16-BFF6-9C319121DA3A}" destId="{282E7950-93A1-4FC1-97D0-CCD2DA4E735D}" srcOrd="0" destOrd="0" presId="urn:microsoft.com/office/officeart/2005/8/layout/hProcess6"/>
    <dgm:cxn modelId="{0B5CA929-2129-4BE2-A424-D300FAC15A24}" type="presOf" srcId="{AC22CC3B-C7C9-4947-B118-DEF50C800F8D}" destId="{666016A7-374A-4734-98CE-6D1DDEA07BD4}" srcOrd="1" destOrd="4" presId="urn:microsoft.com/office/officeart/2005/8/layout/hProcess6"/>
    <dgm:cxn modelId="{1C4A6D5A-BDCF-4A5F-B85F-71ECD1E0B093}" srcId="{A29078AF-0685-4ABC-8CA3-C008A0CF77E9}" destId="{CF7F6DF2-213E-4054-8664-B994AEF00EFD}" srcOrd="3" destOrd="0" parTransId="{6D139934-016A-455D-944C-AF33F0C4C2F8}" sibTransId="{C6CA4B43-1028-4C24-B19B-14BF45CC61A6}"/>
    <dgm:cxn modelId="{6EFE590D-B78B-4471-B91E-B475B5077CD9}" type="presOf" srcId="{6C076B71-5724-479A-BB24-0042F176AADF}" destId="{D14DFA0D-9924-45FD-9E58-A526EF3B2314}" srcOrd="0" destOrd="0" presId="urn:microsoft.com/office/officeart/2005/8/layout/hProcess6"/>
    <dgm:cxn modelId="{C9302A90-ED86-4A3D-8797-294F2830EE89}" type="presOf" srcId="{BC249EE4-6B24-429D-BD66-7E289932CEED}" destId="{AE993CF5-0E3E-4177-B71B-08F153632FAA}" srcOrd="0" destOrd="1" presId="urn:microsoft.com/office/officeart/2005/8/layout/hProcess6"/>
    <dgm:cxn modelId="{61A1FA46-A3C5-4271-8ED2-32C31CE1F0CC}" type="presOf" srcId="{25427D95-B859-4E96-8ABA-C21D040FCD0D}" destId="{F96649C7-6E43-45F7-8B7D-227AD22C11E5}" srcOrd="0" destOrd="1" presId="urn:microsoft.com/office/officeart/2005/8/layout/hProcess6"/>
    <dgm:cxn modelId="{4A5BA96B-3210-4B85-8E33-EE8CF3499421}" type="presOf" srcId="{64AD01FF-C648-41A9-91FB-566A6722DFE9}" destId="{65A095BE-0689-43F1-8018-CD451C2CCA2B}" srcOrd="0" destOrd="0" presId="urn:microsoft.com/office/officeart/2005/8/layout/hProcess6"/>
    <dgm:cxn modelId="{D165C4A0-D6D9-4438-8909-A837228CBE8A}" type="presOf" srcId="{27DD228F-A4E6-4BB0-94B1-E6E422DCF4DB}" destId="{F70A5A4C-2EAA-4F0C-AA2B-C2617F8258DC}" srcOrd="0" destOrd="0" presId="urn:microsoft.com/office/officeart/2005/8/layout/hProcess6"/>
    <dgm:cxn modelId="{C8153AF2-62EA-4509-9C99-0D69F0FF3DDE}" srcId="{A29078AF-0685-4ABC-8CA3-C008A0CF77E9}" destId="{7BF7D4EB-5F16-4ABA-8AC9-2FA122908081}" srcOrd="2" destOrd="0" parTransId="{0C078109-FE7D-4ABB-A935-9072D77C0AE5}" sibTransId="{61CE8358-2CF9-4E89-A4FD-84395D5CEC35}"/>
    <dgm:cxn modelId="{CA163BAA-F946-45B4-BD36-ED1048D5F80D}" type="presOf" srcId="{166A0640-9F41-4862-AB71-9C10E81AFD5A}" destId="{F96649C7-6E43-45F7-8B7D-227AD22C11E5}" srcOrd="0" destOrd="3" presId="urn:microsoft.com/office/officeart/2005/8/layout/hProcess6"/>
    <dgm:cxn modelId="{6CF78CEA-809A-4D87-8843-5A1B4390D678}" srcId="{30F68A9A-59C1-4A5E-951B-47CD1D4BF487}" destId="{42D57518-AD55-4D16-BFF6-9C319121DA3A}" srcOrd="0" destOrd="0" parTransId="{29E98C27-2C62-42CC-8C26-52E6E30719E1}" sibTransId="{F7339382-0907-41C5-BB16-BB421D261784}"/>
    <dgm:cxn modelId="{6169FDAF-800F-4A20-9C14-4F4A277C07AB}" type="presOf" srcId="{642009DE-ECE4-4CF7-B6E2-C9944C339ACC}" destId="{AE993CF5-0E3E-4177-B71B-08F153632FAA}" srcOrd="0" destOrd="4" presId="urn:microsoft.com/office/officeart/2005/8/layout/hProcess6"/>
    <dgm:cxn modelId="{E78BD648-E069-41C5-85D3-0C75DF154A3E}" type="presOf" srcId="{A29078AF-0685-4ABC-8CA3-C008A0CF77E9}" destId="{3FA341BE-D5EB-48D1-90C3-D7F10EBB4A06}" srcOrd="0" destOrd="0" presId="urn:microsoft.com/office/officeart/2005/8/layout/hProcess6"/>
    <dgm:cxn modelId="{61AE04D6-B60C-4C43-BFE1-B9D6D46354A9}" srcId="{121F844B-EE44-4C11-9FF5-65F4AF9BC479}" destId="{25427D95-B859-4E96-8ABA-C21D040FCD0D}" srcOrd="1" destOrd="0" parTransId="{C7694B3F-6AB6-4EEE-88BC-65149CCCAABF}" sibTransId="{61ADC578-20DA-45F0-9049-AF9064FB1B49}"/>
    <dgm:cxn modelId="{9C6DBB01-DCCD-4BB3-9407-8B46E866FE6F}" type="presOf" srcId="{52EBC7BA-F5E5-483F-8B60-056E980368F6}" destId="{94C3A2A6-0B13-43C7-A2D1-59BA34CBA9C1}" srcOrd="1" destOrd="2" presId="urn:microsoft.com/office/officeart/2005/8/layout/hProcess6"/>
    <dgm:cxn modelId="{AF7C70E9-DC5C-4E69-892B-34191C846727}" srcId="{64AD01FF-C648-41A9-91FB-566A6722DFE9}" destId="{F6CB8C9F-A439-4D66-BE24-FF5AFE96896C}" srcOrd="3" destOrd="0" parTransId="{B60E66EF-62DA-498C-A9F8-A6F6348226DE}" sibTransId="{74E4B3D1-4F0A-41CE-B289-F54C7EDBC371}"/>
    <dgm:cxn modelId="{0F521AD7-9730-4CD6-9F54-50F0A306CB74}" srcId="{121F844B-EE44-4C11-9FF5-65F4AF9BC479}" destId="{BCE84281-F548-436F-A711-61CD404F3E0F}" srcOrd="2" destOrd="0" parTransId="{B849CFF5-14E2-4C94-BF9C-84B67965A2DD}" sibTransId="{F681BDDB-583B-4C6F-90F7-57B408F7FB82}"/>
    <dgm:cxn modelId="{3BD448EA-263B-454E-BB56-404D30E21B4D}" type="presOf" srcId="{514F7C00-4B95-45AB-98B5-BB7F1AD62CD1}" destId="{AE993CF5-0E3E-4177-B71B-08F153632FAA}" srcOrd="0" destOrd="6" presId="urn:microsoft.com/office/officeart/2005/8/layout/hProcess6"/>
    <dgm:cxn modelId="{7DFB1EDC-3C17-49C3-89C8-BAA907D211F6}" type="presOf" srcId="{F6CB8C9F-A439-4D66-BE24-FF5AFE96896C}" destId="{94C3A2A6-0B13-43C7-A2D1-59BA34CBA9C1}" srcOrd="1" destOrd="3" presId="urn:microsoft.com/office/officeart/2005/8/layout/hProcess6"/>
    <dgm:cxn modelId="{4E9647FA-EE40-48D2-9403-FB114AA1DCDE}" type="presOf" srcId="{52EBC7BA-F5E5-483F-8B60-056E980368F6}" destId="{B5176008-6FAD-4807-8FFC-6E037AA79F29}" srcOrd="0" destOrd="2" presId="urn:microsoft.com/office/officeart/2005/8/layout/hProcess6"/>
    <dgm:cxn modelId="{187E1ACE-DD38-47FD-BA60-244080884F48}" type="presOf" srcId="{C3C84C78-7AAD-4A62-9E11-87409B93FC0E}" destId="{94C3A2A6-0B13-43C7-A2D1-59BA34CBA9C1}" srcOrd="1" destOrd="1" presId="urn:microsoft.com/office/officeart/2005/8/layout/hProcess6"/>
    <dgm:cxn modelId="{B3956663-6B52-481B-BCA9-8086EC6B893A}" type="presOf" srcId="{DA6BC9D5-80C0-4268-A6F0-14B3D53E4462}" destId="{AE993CF5-0E3E-4177-B71B-08F153632FAA}" srcOrd="0" destOrd="0" presId="urn:microsoft.com/office/officeart/2005/8/layout/hProcess6"/>
    <dgm:cxn modelId="{4775CA70-B721-418B-8DEC-7D333078F8A5}" type="presOf" srcId="{7544935A-7659-4FE1-A46C-DA295EF5F2DA}" destId="{E3FBBB79-F0EA-4E17-BC98-B8EEEA091B4F}" srcOrd="1" destOrd="5" presId="urn:microsoft.com/office/officeart/2005/8/layout/hProcess6"/>
    <dgm:cxn modelId="{7C6A0FB8-CDE4-4BC9-8C89-84A49B4A1203}" srcId="{6C076B71-5724-479A-BB24-0042F176AADF}" destId="{647A5AAC-96D6-4EE6-B475-C3D76B2AE749}" srcOrd="3" destOrd="0" parTransId="{1570FF65-0748-4B07-93A9-06155A8B94B7}" sibTransId="{BD5B13D3-ED26-4C4E-A6FA-D34256274A84}"/>
    <dgm:cxn modelId="{A1DAA758-04CA-4D9C-A71D-134A68D3F83D}" srcId="{121F844B-EE44-4C11-9FF5-65F4AF9BC479}" destId="{462F0A89-FE8E-4331-8A68-783C04DEBFED}" srcOrd="0" destOrd="0" parTransId="{05CA7956-36CF-4138-9423-27B17F5397A6}" sibTransId="{92462F64-297E-4125-8FB3-CDEB16E4DE22}"/>
    <dgm:cxn modelId="{6C32A297-A7D7-4BDC-8C43-4FB47E3C8E88}" type="presOf" srcId="{121F844B-EE44-4C11-9FF5-65F4AF9BC479}" destId="{31112805-1A40-46B9-8304-310A4C4BAEE0}" srcOrd="0" destOrd="0" presId="urn:microsoft.com/office/officeart/2005/8/layout/hProcess6"/>
    <dgm:cxn modelId="{0C4D2D50-C344-4FF9-8068-37B7D0F338F2}" type="presOf" srcId="{EA2BEB8B-B419-45CA-9625-2E387D57A7C3}" destId="{6F772C92-7400-4B22-8F5F-2E249649C6A4}" srcOrd="0" destOrd="4" presId="urn:microsoft.com/office/officeart/2005/8/layout/hProcess6"/>
    <dgm:cxn modelId="{1D0BA2D4-0BD5-4A8C-9F3E-E0EEF06875F3}" srcId="{30F68A9A-59C1-4A5E-951B-47CD1D4BF487}" destId="{8B09F603-D926-4833-B053-9EA378817041}" srcOrd="1" destOrd="0" parTransId="{665D6A33-227F-484B-A52E-A6D6FD86B971}" sibTransId="{8F280244-ECD5-43CF-94D0-7E2103E320B0}"/>
    <dgm:cxn modelId="{B6F99F58-F37C-4D31-BF9D-3E350B4DC002}" type="presOf" srcId="{F08C71DE-BFE7-4607-95D9-F47C796225B0}" destId="{AE993CF5-0E3E-4177-B71B-08F153632FAA}" srcOrd="0" destOrd="5" presId="urn:microsoft.com/office/officeart/2005/8/layout/hProcess6"/>
    <dgm:cxn modelId="{C8D240AB-842F-489D-A1CC-C9E8FC00A742}" type="presOf" srcId="{F08C71DE-BFE7-4607-95D9-F47C796225B0}" destId="{F40F7756-BF50-4E43-8630-23046AA0C252}" srcOrd="1" destOrd="5" presId="urn:microsoft.com/office/officeart/2005/8/layout/hProcess6"/>
    <dgm:cxn modelId="{4E4CD6C1-1F69-488B-9B40-1E3354A3E548}" srcId="{A29078AF-0685-4ABC-8CA3-C008A0CF77E9}" destId="{80580124-19B4-43D5-A6AD-07085330110D}" srcOrd="0" destOrd="0" parTransId="{52378AE7-D6C9-4871-B733-4E808F60550A}" sibTransId="{EFA9AF82-749E-482F-A767-7E6EEB836D0C}"/>
    <dgm:cxn modelId="{1F8A988E-5B8B-432B-9672-730BAB8AAA14}" type="presOf" srcId="{0310581D-018C-411D-B975-9ED41AC045CB}" destId="{AE993CF5-0E3E-4177-B71B-08F153632FAA}" srcOrd="0" destOrd="2" presId="urn:microsoft.com/office/officeart/2005/8/layout/hProcess6"/>
    <dgm:cxn modelId="{5E5F6F42-AB1E-4CB5-AAD8-221B8653C0A1}" srcId="{27DD228F-A4E6-4BB0-94B1-E6E422DCF4DB}" destId="{121F844B-EE44-4C11-9FF5-65F4AF9BC479}" srcOrd="2" destOrd="0" parTransId="{DE9CECC2-CD1C-47D5-90FB-08706762C8D9}" sibTransId="{49D21CB3-5A26-4C8B-8562-D327DF907885}"/>
    <dgm:cxn modelId="{1F872596-8F3F-4B47-97C5-2C796042C061}" type="presOf" srcId="{A4FFE1B0-6080-4912-A6F4-27FAF4D60549}" destId="{E3FBBB79-F0EA-4E17-BC98-B8EEEA091B4F}" srcOrd="1" destOrd="1" presId="urn:microsoft.com/office/officeart/2005/8/layout/hProcess6"/>
    <dgm:cxn modelId="{DE35971D-957B-4F77-9DBC-3A3BFFECC6D8}" type="presOf" srcId="{90DCEB18-AB53-47BA-8AEF-C81F40AD1705}" destId="{B5176008-6FAD-4807-8FFC-6E037AA79F29}" srcOrd="0" destOrd="4" presId="urn:microsoft.com/office/officeart/2005/8/layout/hProcess6"/>
    <dgm:cxn modelId="{B8910E0D-CD79-40DC-888E-F4CFB895D217}" type="presOf" srcId="{80580124-19B4-43D5-A6AD-07085330110D}" destId="{6F772C92-7400-4B22-8F5F-2E249649C6A4}" srcOrd="0" destOrd="0" presId="urn:microsoft.com/office/officeart/2005/8/layout/hProcess6"/>
    <dgm:cxn modelId="{1879E8CA-72E3-4FA9-8971-CA4A4C2B7FA4}" type="presOf" srcId="{2CC40973-5009-4ADD-95CA-B1951C0952C4}" destId="{B5176008-6FAD-4807-8FFC-6E037AA79F29}" srcOrd="0" destOrd="0" presId="urn:microsoft.com/office/officeart/2005/8/layout/hProcess6"/>
    <dgm:cxn modelId="{91CE5F1F-E642-45D9-B8F0-4A078AB46653}" srcId="{121F844B-EE44-4C11-9FF5-65F4AF9BC479}" destId="{166A0640-9F41-4862-AB71-9C10E81AFD5A}" srcOrd="3" destOrd="0" parTransId="{80FE07D3-694D-49E3-9409-2C8BCD574F90}" sibTransId="{B13491FF-3B3D-4683-BA95-F6933F0FF7D8}"/>
    <dgm:cxn modelId="{2F77947A-D86B-49E0-A558-ECDA9DA19805}" srcId="{A29078AF-0685-4ABC-8CA3-C008A0CF77E9}" destId="{A4FFE1B0-6080-4912-A6F4-27FAF4D60549}" srcOrd="1" destOrd="0" parTransId="{94625D42-9A47-4932-8377-A43837DA1FEC}" sibTransId="{95D4A74D-64B2-4684-A13B-3BB6D90C3F75}"/>
    <dgm:cxn modelId="{72F289FB-95B7-4EE1-BAB6-0004E2185830}" srcId="{A29078AF-0685-4ABC-8CA3-C008A0CF77E9}" destId="{7544935A-7659-4FE1-A46C-DA295EF5F2DA}" srcOrd="5" destOrd="0" parTransId="{16E8DD2C-F6C4-490A-8149-7007939754D1}" sibTransId="{CF036E39-C234-4A65-B0E9-5351BB06BF51}"/>
    <dgm:cxn modelId="{51236240-E1AC-4406-BB88-92B23EA7EC08}" type="presOf" srcId="{BCE84281-F548-436F-A711-61CD404F3E0F}" destId="{F96649C7-6E43-45F7-8B7D-227AD22C11E5}" srcOrd="0" destOrd="2" presId="urn:microsoft.com/office/officeart/2005/8/layout/hProcess6"/>
    <dgm:cxn modelId="{69681276-B818-41D4-BA0E-D1AD2F4FCDA1}" type="presOf" srcId="{90DCEB18-AB53-47BA-8AEF-C81F40AD1705}" destId="{94C3A2A6-0B13-43C7-A2D1-59BA34CBA9C1}" srcOrd="1" destOrd="4" presId="urn:microsoft.com/office/officeart/2005/8/layout/hProcess6"/>
    <dgm:cxn modelId="{BEDF5086-391A-4115-B377-5F41D7E92695}" type="presOf" srcId="{462F0A89-FE8E-4331-8A68-783C04DEBFED}" destId="{F96649C7-6E43-45F7-8B7D-227AD22C11E5}" srcOrd="0" destOrd="0" presId="urn:microsoft.com/office/officeart/2005/8/layout/hProcess6"/>
    <dgm:cxn modelId="{1C3EE56C-BE71-4404-9AF3-3E53A304343E}" type="presOf" srcId="{F6CB8C9F-A439-4D66-BE24-FF5AFE96896C}" destId="{B5176008-6FAD-4807-8FFC-6E037AA79F29}" srcOrd="0" destOrd="3" presId="urn:microsoft.com/office/officeart/2005/8/layout/hProcess6"/>
    <dgm:cxn modelId="{E673A0A3-105C-4D97-B778-E4BC0FBA9288}" type="presOf" srcId="{25427D95-B859-4E96-8ABA-C21D040FCD0D}" destId="{666016A7-374A-4734-98CE-6D1DDEA07BD4}" srcOrd="1" destOrd="1" presId="urn:microsoft.com/office/officeart/2005/8/layout/hProcess6"/>
    <dgm:cxn modelId="{2FFB7F6F-35FF-42BD-976D-DEB3C0B934B4}" srcId="{6C076B71-5724-479A-BB24-0042F176AADF}" destId="{DA6BC9D5-80C0-4268-A6F0-14B3D53E4462}" srcOrd="0" destOrd="0" parTransId="{E5CC101B-377A-499D-A4B9-FF4C771E108F}" sibTransId="{7F1DD2B4-47E1-43DB-8D82-D17BF3B60D16}"/>
    <dgm:cxn modelId="{A2940AEB-2FD2-468C-B6BD-08A96E0B54A3}" type="presOf" srcId="{A4FFE1B0-6080-4912-A6F4-27FAF4D60549}" destId="{6F772C92-7400-4B22-8F5F-2E249649C6A4}" srcOrd="0" destOrd="1" presId="urn:microsoft.com/office/officeart/2005/8/layout/hProcess6"/>
    <dgm:cxn modelId="{5F917EAA-05E5-4D86-9494-9210ECD2ED75}" type="presOf" srcId="{642009DE-ECE4-4CF7-B6E2-C9944C339ACC}" destId="{F40F7756-BF50-4E43-8630-23046AA0C252}" srcOrd="1" destOrd="4" presId="urn:microsoft.com/office/officeart/2005/8/layout/hProcess6"/>
    <dgm:cxn modelId="{6946EFF8-819B-4EDB-AF1B-3350BC9C81D6}" type="presOf" srcId="{42D57518-AD55-4D16-BFF6-9C319121DA3A}" destId="{6C3DB5BA-466D-4ED4-AB31-011A7D1D3663}" srcOrd="1" destOrd="0" presId="urn:microsoft.com/office/officeart/2005/8/layout/hProcess6"/>
    <dgm:cxn modelId="{9EB195AD-4105-4374-A958-5E0935D70558}" srcId="{64AD01FF-C648-41A9-91FB-566A6722DFE9}" destId="{2CC40973-5009-4ADD-95CA-B1951C0952C4}" srcOrd="0" destOrd="0" parTransId="{A1F2AD6A-46A1-4B63-A496-722BB5DFCA0B}" sibTransId="{CEB854E4-62DE-472F-B983-63316D21533A}"/>
    <dgm:cxn modelId="{DCEC2631-9079-4DD8-A75F-D090A09D3155}" type="presOf" srcId="{7BF7D4EB-5F16-4ABA-8AC9-2FA122908081}" destId="{6F772C92-7400-4B22-8F5F-2E249649C6A4}" srcOrd="0" destOrd="2" presId="urn:microsoft.com/office/officeart/2005/8/layout/hProcess6"/>
    <dgm:cxn modelId="{27CFCC99-B181-4C4A-9D45-E4AA42979274}" type="presOf" srcId="{647A5AAC-96D6-4EE6-B475-C3D76B2AE749}" destId="{F40F7756-BF50-4E43-8630-23046AA0C252}" srcOrd="1" destOrd="3" presId="urn:microsoft.com/office/officeart/2005/8/layout/hProcess6"/>
    <dgm:cxn modelId="{040984D0-7FF4-4C7B-A082-F7039A7334D4}" type="presOf" srcId="{C3C84C78-7AAD-4A62-9E11-87409B93FC0E}" destId="{B5176008-6FAD-4807-8FFC-6E037AA79F29}" srcOrd="0" destOrd="1" presId="urn:microsoft.com/office/officeart/2005/8/layout/hProcess6"/>
    <dgm:cxn modelId="{CFDA77C9-618C-4EF2-8529-F50806B958C7}" srcId="{27DD228F-A4E6-4BB0-94B1-E6E422DCF4DB}" destId="{A29078AF-0685-4ABC-8CA3-C008A0CF77E9}" srcOrd="3" destOrd="0" parTransId="{05AC5D8C-7E80-4F88-855B-E6A13AD77D2D}" sibTransId="{1E1FEA16-DCEC-4AB2-A14E-E881421AE52E}"/>
    <dgm:cxn modelId="{5E59EDAF-837E-4A11-9979-6A52D6D36668}" type="presOf" srcId="{DA6BC9D5-80C0-4268-A6F0-14B3D53E4462}" destId="{F40F7756-BF50-4E43-8630-23046AA0C252}" srcOrd="1" destOrd="0" presId="urn:microsoft.com/office/officeart/2005/8/layout/hProcess6"/>
    <dgm:cxn modelId="{FE400665-CED4-46EB-8206-CEB11AF823D8}" type="presOf" srcId="{166A0640-9F41-4862-AB71-9C10E81AFD5A}" destId="{666016A7-374A-4734-98CE-6D1DDEA07BD4}" srcOrd="1" destOrd="3" presId="urn:microsoft.com/office/officeart/2005/8/layout/hProcess6"/>
    <dgm:cxn modelId="{59D674FC-F6E0-4EF5-B553-FFB81684A080}" srcId="{6C076B71-5724-479A-BB24-0042F176AADF}" destId="{BC249EE4-6B24-429D-BD66-7E289932CEED}" srcOrd="1" destOrd="0" parTransId="{D5070B0D-7B0E-4E42-A213-EACB706C48A5}" sibTransId="{9A2859EB-549D-42FA-9495-EA5124B62868}"/>
    <dgm:cxn modelId="{DA563282-814F-4C9E-8567-E6AD2212FA81}" type="presOf" srcId="{514F7C00-4B95-45AB-98B5-BB7F1AD62CD1}" destId="{F40F7756-BF50-4E43-8630-23046AA0C252}" srcOrd="1" destOrd="6" presId="urn:microsoft.com/office/officeart/2005/8/layout/hProcess6"/>
    <dgm:cxn modelId="{5ABF76B5-D3F2-4D5C-96C8-6F1253945248}" type="presOf" srcId="{2CC40973-5009-4ADD-95CA-B1951C0952C4}" destId="{94C3A2A6-0B13-43C7-A2D1-59BA34CBA9C1}" srcOrd="1" destOrd="0" presId="urn:microsoft.com/office/officeart/2005/8/layout/hProcess6"/>
    <dgm:cxn modelId="{5D8208CA-09A1-4FD9-9844-F64A8C0B0900}" type="presOf" srcId="{7BF7D4EB-5F16-4ABA-8AC9-2FA122908081}" destId="{E3FBBB79-F0EA-4E17-BC98-B8EEEA091B4F}" srcOrd="1" destOrd="2" presId="urn:microsoft.com/office/officeart/2005/8/layout/hProcess6"/>
    <dgm:cxn modelId="{8062AD38-AF67-4857-B7FB-0657F3086A5C}" srcId="{121F844B-EE44-4C11-9FF5-65F4AF9BC479}" destId="{AC22CC3B-C7C9-4947-B118-DEF50C800F8D}" srcOrd="4" destOrd="0" parTransId="{4BC4AFC7-F0A2-433E-87B2-62ECA12194F5}" sibTransId="{B0114259-F551-4B26-BE44-A56187D75A2A}"/>
    <dgm:cxn modelId="{D811C5D0-6C2F-4708-8431-50415E58093A}" type="presOf" srcId="{BC249EE4-6B24-429D-BD66-7E289932CEED}" destId="{F40F7756-BF50-4E43-8630-23046AA0C252}" srcOrd="1" destOrd="1" presId="urn:microsoft.com/office/officeart/2005/8/layout/hProcess6"/>
    <dgm:cxn modelId="{7A12C2B2-D9FD-46ED-89BE-572CEE5E3DF8}" srcId="{27DD228F-A4E6-4BB0-94B1-E6E422DCF4DB}" destId="{30F68A9A-59C1-4A5E-951B-47CD1D4BF487}" srcOrd="4" destOrd="0" parTransId="{5ED28137-E041-4744-ADF2-657670819F25}" sibTransId="{481FA721-6D5B-44E1-9BF5-E056DA9E260A}"/>
    <dgm:cxn modelId="{76DAFA63-0E25-4E81-A4E0-D993A945EF01}" type="presParOf" srcId="{F70A5A4C-2EAA-4F0C-AA2B-C2617F8258DC}" destId="{4C50EEA4-BF6C-4959-A954-EF9B107AC8FB}" srcOrd="0" destOrd="0" presId="urn:microsoft.com/office/officeart/2005/8/layout/hProcess6"/>
    <dgm:cxn modelId="{5A26EA27-9716-458E-AB65-50A6F30B4A96}" type="presParOf" srcId="{4C50EEA4-BF6C-4959-A954-EF9B107AC8FB}" destId="{12C19C03-7E9D-4855-B909-A0044A7107B9}" srcOrd="0" destOrd="0" presId="urn:microsoft.com/office/officeart/2005/8/layout/hProcess6"/>
    <dgm:cxn modelId="{B02BB093-FC97-4784-9131-5D3472A6668D}" type="presParOf" srcId="{4C50EEA4-BF6C-4959-A954-EF9B107AC8FB}" destId="{B5176008-6FAD-4807-8FFC-6E037AA79F29}" srcOrd="1" destOrd="0" presId="urn:microsoft.com/office/officeart/2005/8/layout/hProcess6"/>
    <dgm:cxn modelId="{E8433DC7-53AE-4608-9010-360BADFD77FD}" type="presParOf" srcId="{4C50EEA4-BF6C-4959-A954-EF9B107AC8FB}" destId="{94C3A2A6-0B13-43C7-A2D1-59BA34CBA9C1}" srcOrd="2" destOrd="0" presId="urn:microsoft.com/office/officeart/2005/8/layout/hProcess6"/>
    <dgm:cxn modelId="{4A52FC43-0320-4A9E-8E1E-4209AA205820}" type="presParOf" srcId="{4C50EEA4-BF6C-4959-A954-EF9B107AC8FB}" destId="{65A095BE-0689-43F1-8018-CD451C2CCA2B}" srcOrd="3" destOrd="0" presId="urn:microsoft.com/office/officeart/2005/8/layout/hProcess6"/>
    <dgm:cxn modelId="{6BBF4739-7F0E-454B-9E6C-DD6578E0F6A0}" type="presParOf" srcId="{F70A5A4C-2EAA-4F0C-AA2B-C2617F8258DC}" destId="{83325ED3-0660-4556-8733-07803636116A}" srcOrd="1" destOrd="0" presId="urn:microsoft.com/office/officeart/2005/8/layout/hProcess6"/>
    <dgm:cxn modelId="{0150ACE2-DBB7-463A-836E-9543E845D784}" type="presParOf" srcId="{F70A5A4C-2EAA-4F0C-AA2B-C2617F8258DC}" destId="{60DEE070-350A-4D3D-8D95-4BC482A9D06A}" srcOrd="2" destOrd="0" presId="urn:microsoft.com/office/officeart/2005/8/layout/hProcess6"/>
    <dgm:cxn modelId="{169EAB4A-8955-4D5B-B980-3955E07DF91D}" type="presParOf" srcId="{60DEE070-350A-4D3D-8D95-4BC482A9D06A}" destId="{ADCA597B-446A-4467-B957-1EEB0F3F3ADB}" srcOrd="0" destOrd="0" presId="urn:microsoft.com/office/officeart/2005/8/layout/hProcess6"/>
    <dgm:cxn modelId="{8D4FCF8C-4589-42CD-AC12-062F95ED3A09}" type="presParOf" srcId="{60DEE070-350A-4D3D-8D95-4BC482A9D06A}" destId="{AE993CF5-0E3E-4177-B71B-08F153632FAA}" srcOrd="1" destOrd="0" presId="urn:microsoft.com/office/officeart/2005/8/layout/hProcess6"/>
    <dgm:cxn modelId="{6659034D-0E52-4F60-9F1C-A2488A0E9600}" type="presParOf" srcId="{60DEE070-350A-4D3D-8D95-4BC482A9D06A}" destId="{F40F7756-BF50-4E43-8630-23046AA0C252}" srcOrd="2" destOrd="0" presId="urn:microsoft.com/office/officeart/2005/8/layout/hProcess6"/>
    <dgm:cxn modelId="{89D69796-82FB-4746-A414-8255C41A5242}" type="presParOf" srcId="{60DEE070-350A-4D3D-8D95-4BC482A9D06A}" destId="{D14DFA0D-9924-45FD-9E58-A526EF3B2314}" srcOrd="3" destOrd="0" presId="urn:microsoft.com/office/officeart/2005/8/layout/hProcess6"/>
    <dgm:cxn modelId="{5E90B370-42D4-44D0-815D-1DAF2A3AD462}" type="presParOf" srcId="{F70A5A4C-2EAA-4F0C-AA2B-C2617F8258DC}" destId="{AB2B1889-D6EA-4DB8-8D41-DA6418929B00}" srcOrd="3" destOrd="0" presId="urn:microsoft.com/office/officeart/2005/8/layout/hProcess6"/>
    <dgm:cxn modelId="{FC6F1AEF-289B-4BEC-974B-507CE1BCE040}" type="presParOf" srcId="{F70A5A4C-2EAA-4F0C-AA2B-C2617F8258DC}" destId="{CD179DEB-EEF6-4748-8850-F760B0A94AA5}" srcOrd="4" destOrd="0" presId="urn:microsoft.com/office/officeart/2005/8/layout/hProcess6"/>
    <dgm:cxn modelId="{57BBF2F0-B8B1-46F7-893E-5F6B4EDAD443}" type="presParOf" srcId="{CD179DEB-EEF6-4748-8850-F760B0A94AA5}" destId="{A5EA7236-2FE2-4F87-9C9B-102E0F4C1039}" srcOrd="0" destOrd="0" presId="urn:microsoft.com/office/officeart/2005/8/layout/hProcess6"/>
    <dgm:cxn modelId="{F821EDBC-2F44-4AD7-9EAF-FE9C54FDC456}" type="presParOf" srcId="{CD179DEB-EEF6-4748-8850-F760B0A94AA5}" destId="{F96649C7-6E43-45F7-8B7D-227AD22C11E5}" srcOrd="1" destOrd="0" presId="urn:microsoft.com/office/officeart/2005/8/layout/hProcess6"/>
    <dgm:cxn modelId="{71B97E09-535D-47ED-85AA-996340F54CBF}" type="presParOf" srcId="{CD179DEB-EEF6-4748-8850-F760B0A94AA5}" destId="{666016A7-374A-4734-98CE-6D1DDEA07BD4}" srcOrd="2" destOrd="0" presId="urn:microsoft.com/office/officeart/2005/8/layout/hProcess6"/>
    <dgm:cxn modelId="{6F888B00-EBC1-4DAD-B814-2AE41B3AEFF9}" type="presParOf" srcId="{CD179DEB-EEF6-4748-8850-F760B0A94AA5}" destId="{31112805-1A40-46B9-8304-310A4C4BAEE0}" srcOrd="3" destOrd="0" presId="urn:microsoft.com/office/officeart/2005/8/layout/hProcess6"/>
    <dgm:cxn modelId="{9AB3029F-86EC-4679-A980-0FD64800B0E1}" type="presParOf" srcId="{F70A5A4C-2EAA-4F0C-AA2B-C2617F8258DC}" destId="{5B41C1D1-B294-436A-9CF2-543FDD1610A1}" srcOrd="5" destOrd="0" presId="urn:microsoft.com/office/officeart/2005/8/layout/hProcess6"/>
    <dgm:cxn modelId="{84A1EC50-237E-439E-9DBF-DCC50B5CB0B2}" type="presParOf" srcId="{F70A5A4C-2EAA-4F0C-AA2B-C2617F8258DC}" destId="{AAF85493-E1C5-463F-8830-6B511FECE851}" srcOrd="6" destOrd="0" presId="urn:microsoft.com/office/officeart/2005/8/layout/hProcess6"/>
    <dgm:cxn modelId="{FB9450E9-611C-4280-B159-BDEF6601B0EC}" type="presParOf" srcId="{AAF85493-E1C5-463F-8830-6B511FECE851}" destId="{959592E2-0028-420D-A111-E6DEDC132CDE}" srcOrd="0" destOrd="0" presId="urn:microsoft.com/office/officeart/2005/8/layout/hProcess6"/>
    <dgm:cxn modelId="{ABB50DBD-2E1B-4EF8-BE86-8D1A7056E561}" type="presParOf" srcId="{AAF85493-E1C5-463F-8830-6B511FECE851}" destId="{6F772C92-7400-4B22-8F5F-2E249649C6A4}" srcOrd="1" destOrd="0" presId="urn:microsoft.com/office/officeart/2005/8/layout/hProcess6"/>
    <dgm:cxn modelId="{2E194B11-4E05-4803-BFA4-6189534831ED}" type="presParOf" srcId="{AAF85493-E1C5-463F-8830-6B511FECE851}" destId="{E3FBBB79-F0EA-4E17-BC98-B8EEEA091B4F}" srcOrd="2" destOrd="0" presId="urn:microsoft.com/office/officeart/2005/8/layout/hProcess6"/>
    <dgm:cxn modelId="{345F0D9F-406F-43AE-9351-76FD3659A410}" type="presParOf" srcId="{AAF85493-E1C5-463F-8830-6B511FECE851}" destId="{3FA341BE-D5EB-48D1-90C3-D7F10EBB4A06}" srcOrd="3" destOrd="0" presId="urn:microsoft.com/office/officeart/2005/8/layout/hProcess6"/>
    <dgm:cxn modelId="{1469F390-B818-4702-B8A1-E183FCF3C0FC}" type="presParOf" srcId="{F70A5A4C-2EAA-4F0C-AA2B-C2617F8258DC}" destId="{EBB4A032-C3EE-435E-A3E0-C7E37CE2753F}" srcOrd="7" destOrd="0" presId="urn:microsoft.com/office/officeart/2005/8/layout/hProcess6"/>
    <dgm:cxn modelId="{9695DCAB-35A2-47E1-9AD9-7D6660FB2B55}" type="presParOf" srcId="{F70A5A4C-2EAA-4F0C-AA2B-C2617F8258DC}" destId="{6EB584CE-BC89-4485-898E-A74AA395FBD4}" srcOrd="8" destOrd="0" presId="urn:microsoft.com/office/officeart/2005/8/layout/hProcess6"/>
    <dgm:cxn modelId="{EA033010-FA16-4BCB-90D2-1624A3BD9257}" type="presParOf" srcId="{6EB584CE-BC89-4485-898E-A74AA395FBD4}" destId="{76394480-8A45-4F30-B560-D352ED19822E}" srcOrd="0" destOrd="0" presId="urn:microsoft.com/office/officeart/2005/8/layout/hProcess6"/>
    <dgm:cxn modelId="{BC9A03BF-D4F4-4BC9-87AB-BA7FC9A74747}" type="presParOf" srcId="{6EB584CE-BC89-4485-898E-A74AA395FBD4}" destId="{282E7950-93A1-4FC1-97D0-CCD2DA4E735D}" srcOrd="1" destOrd="0" presId="urn:microsoft.com/office/officeart/2005/8/layout/hProcess6"/>
    <dgm:cxn modelId="{2FE8431B-4E14-4B68-955D-04719A73A504}" type="presParOf" srcId="{6EB584CE-BC89-4485-898E-A74AA395FBD4}" destId="{6C3DB5BA-466D-4ED4-AB31-011A7D1D3663}" srcOrd="2" destOrd="0" presId="urn:microsoft.com/office/officeart/2005/8/layout/hProcess6"/>
    <dgm:cxn modelId="{88D5B26C-B35D-4834-8F99-66448247F2FC}" type="presParOf" srcId="{6EB584CE-BC89-4485-898E-A74AA395FBD4}" destId="{46EBD7EE-1187-4C5A-BF71-8FEFD2DDCF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4F8156-1B6E-410D-A1BE-BF9A89DF9E06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21DF86-BBDE-41B0-97BA-8EC2FEB29C0B}">
      <dgm:prSet phldrT="[Text]"/>
      <dgm:spPr/>
      <dgm:t>
        <a:bodyPr/>
        <a:lstStyle/>
        <a:p>
          <a:r>
            <a:rPr lang="en-US" dirty="0" smtClean="0"/>
            <a:t>IND Submission</a:t>
          </a:r>
          <a:endParaRPr lang="en-US" dirty="0"/>
        </a:p>
      </dgm:t>
    </dgm:pt>
    <dgm:pt modelId="{30FEAF48-3E86-4FF6-8C29-179A71BE8DAA}" type="parTrans" cxnId="{9EDCD023-F963-477E-AD71-D358D62CD341}">
      <dgm:prSet/>
      <dgm:spPr/>
      <dgm:t>
        <a:bodyPr/>
        <a:lstStyle/>
        <a:p>
          <a:endParaRPr lang="en-US"/>
        </a:p>
      </dgm:t>
    </dgm:pt>
    <dgm:pt modelId="{B0625B13-A554-4F67-BAAB-C519D7C21349}" type="sibTrans" cxnId="{9EDCD023-F963-477E-AD71-D358D62CD341}">
      <dgm:prSet/>
      <dgm:spPr/>
      <dgm:t>
        <a:bodyPr/>
        <a:lstStyle/>
        <a:p>
          <a:endParaRPr lang="en-US"/>
        </a:p>
      </dgm:t>
    </dgm:pt>
    <dgm:pt modelId="{4D5ABCE1-BC0E-40CB-834D-ED1246682A8F}">
      <dgm:prSet phldrT="[Text]"/>
      <dgm:spPr/>
      <dgm:t>
        <a:bodyPr/>
        <a:lstStyle/>
        <a:p>
          <a:r>
            <a:rPr lang="en-US" dirty="0" smtClean="0"/>
            <a:t>IND Review</a:t>
          </a:r>
        </a:p>
        <a:p>
          <a:r>
            <a:rPr lang="en-US" dirty="0" smtClean="0"/>
            <a:t>By FDA, IRB</a:t>
          </a:r>
        </a:p>
        <a:p>
          <a:r>
            <a:rPr lang="en-US" dirty="0" smtClean="0"/>
            <a:t>30 Day Clinical Hold</a:t>
          </a:r>
          <a:endParaRPr lang="en-US" dirty="0"/>
        </a:p>
      </dgm:t>
    </dgm:pt>
    <dgm:pt modelId="{8B3F1F72-9AC5-40CA-8BE6-A1EAED9F7C8B}" type="parTrans" cxnId="{F6793382-E404-4D06-A5F9-8A35DCDD5240}">
      <dgm:prSet/>
      <dgm:spPr/>
      <dgm:t>
        <a:bodyPr/>
        <a:lstStyle/>
        <a:p>
          <a:endParaRPr lang="en-US"/>
        </a:p>
      </dgm:t>
    </dgm:pt>
    <dgm:pt modelId="{8E6037BC-4F8B-4406-91D2-661579C3151B}" type="sibTrans" cxnId="{F6793382-E404-4D06-A5F9-8A35DCDD5240}">
      <dgm:prSet/>
      <dgm:spPr/>
      <dgm:t>
        <a:bodyPr/>
        <a:lstStyle/>
        <a:p>
          <a:endParaRPr lang="en-US"/>
        </a:p>
      </dgm:t>
    </dgm:pt>
    <dgm:pt modelId="{D46B78C6-8138-4423-8EC9-38EE6D758DFA}">
      <dgm:prSet phldrT="[Text]"/>
      <dgm:spPr/>
      <dgm:t>
        <a:bodyPr/>
        <a:lstStyle/>
        <a:p>
          <a:r>
            <a:rPr lang="en-US" dirty="0" smtClean="0"/>
            <a:t>Phase 1 Trial</a:t>
          </a:r>
        </a:p>
        <a:p>
          <a:r>
            <a:rPr lang="en-US" dirty="0" smtClean="0"/>
            <a:t>Annual Reports</a:t>
          </a:r>
          <a:endParaRPr lang="en-US" dirty="0"/>
        </a:p>
      </dgm:t>
    </dgm:pt>
    <dgm:pt modelId="{CFE0AC64-652B-4A5E-9C33-398F3AF951D0}" type="parTrans" cxnId="{804FEB38-B453-4B11-8CCF-0D3B04A1D9C4}">
      <dgm:prSet/>
      <dgm:spPr/>
      <dgm:t>
        <a:bodyPr/>
        <a:lstStyle/>
        <a:p>
          <a:endParaRPr lang="en-US"/>
        </a:p>
      </dgm:t>
    </dgm:pt>
    <dgm:pt modelId="{96E0C9A3-A669-44EA-A345-39C4D2892C4A}" type="sibTrans" cxnId="{804FEB38-B453-4B11-8CCF-0D3B04A1D9C4}">
      <dgm:prSet/>
      <dgm:spPr/>
      <dgm:t>
        <a:bodyPr/>
        <a:lstStyle/>
        <a:p>
          <a:endParaRPr lang="en-US"/>
        </a:p>
      </dgm:t>
    </dgm:pt>
    <dgm:pt modelId="{DA75AED5-DA06-4523-9E71-3EE2106C4F5A}">
      <dgm:prSet phldrT="[Text]"/>
      <dgm:spPr/>
      <dgm:t>
        <a:bodyPr/>
        <a:lstStyle/>
        <a:p>
          <a:r>
            <a:rPr lang="en-US" dirty="0" smtClean="0"/>
            <a:t>End of Phase 1 Meeting</a:t>
          </a:r>
          <a:endParaRPr lang="en-US" dirty="0"/>
        </a:p>
      </dgm:t>
    </dgm:pt>
    <dgm:pt modelId="{D5884BE5-15E1-49EF-AA3A-2AE2A3A65094}" type="parTrans" cxnId="{6394F74E-7E03-4AD7-826A-03B96B2EBC45}">
      <dgm:prSet/>
      <dgm:spPr/>
      <dgm:t>
        <a:bodyPr/>
        <a:lstStyle/>
        <a:p>
          <a:endParaRPr lang="en-US"/>
        </a:p>
      </dgm:t>
    </dgm:pt>
    <dgm:pt modelId="{4856D835-0858-47EB-8380-DB387C0CE13A}" type="sibTrans" cxnId="{6394F74E-7E03-4AD7-826A-03B96B2EBC45}">
      <dgm:prSet/>
      <dgm:spPr/>
      <dgm:t>
        <a:bodyPr/>
        <a:lstStyle/>
        <a:p>
          <a:endParaRPr lang="en-US"/>
        </a:p>
      </dgm:t>
    </dgm:pt>
    <dgm:pt modelId="{53B7CC3E-E2AC-47A0-B9F6-B585056FDE8D}" type="pres">
      <dgm:prSet presAssocID="{614F8156-1B6E-410D-A1BE-BF9A89DF9E06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9E82163-0C6D-4973-B590-5B49EE91770E}" type="pres">
      <dgm:prSet presAssocID="{DA75AED5-DA06-4523-9E71-3EE2106C4F5A}" presName="Accent4" presStyleCnt="0"/>
      <dgm:spPr/>
    </dgm:pt>
    <dgm:pt modelId="{36540C3C-C021-4A99-93E3-D8E30664F948}" type="pres">
      <dgm:prSet presAssocID="{DA75AED5-DA06-4523-9E71-3EE2106C4F5A}" presName="Accent" presStyleLbl="node1" presStyleIdx="0" presStyleCnt="4"/>
      <dgm:spPr/>
    </dgm:pt>
    <dgm:pt modelId="{63675870-A8BE-4D7B-B246-F9666E51E8EB}" type="pres">
      <dgm:prSet presAssocID="{DA75AED5-DA06-4523-9E71-3EE2106C4F5A}" presName="ParentBackground4" presStyleCnt="0"/>
      <dgm:spPr/>
    </dgm:pt>
    <dgm:pt modelId="{7AECE310-E158-4E11-B539-04FFCFB09FC9}" type="pres">
      <dgm:prSet presAssocID="{DA75AED5-DA06-4523-9E71-3EE2106C4F5A}" presName="ParentBackground" presStyleLbl="fgAcc1" presStyleIdx="0" presStyleCnt="4"/>
      <dgm:spPr/>
      <dgm:t>
        <a:bodyPr/>
        <a:lstStyle/>
        <a:p>
          <a:endParaRPr lang="en-US"/>
        </a:p>
      </dgm:t>
    </dgm:pt>
    <dgm:pt modelId="{063D6D84-04C0-4653-8AB7-09D11C0C6664}" type="pres">
      <dgm:prSet presAssocID="{DA75AED5-DA06-4523-9E71-3EE2106C4F5A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D9CFDB-4715-4FB0-8D92-4A8A18545D26}" type="pres">
      <dgm:prSet presAssocID="{D46B78C6-8138-4423-8EC9-38EE6D758DFA}" presName="Accent3" presStyleCnt="0"/>
      <dgm:spPr/>
    </dgm:pt>
    <dgm:pt modelId="{B0BE7D30-5B26-41D5-BCB9-5F9F47CF5886}" type="pres">
      <dgm:prSet presAssocID="{D46B78C6-8138-4423-8EC9-38EE6D758DFA}" presName="Accent" presStyleLbl="node1" presStyleIdx="1" presStyleCnt="4"/>
      <dgm:spPr/>
    </dgm:pt>
    <dgm:pt modelId="{864A2F83-D924-4E27-A1A2-B1606D19734D}" type="pres">
      <dgm:prSet presAssocID="{D46B78C6-8138-4423-8EC9-38EE6D758DFA}" presName="ParentBackground3" presStyleCnt="0"/>
      <dgm:spPr/>
    </dgm:pt>
    <dgm:pt modelId="{683963D0-FA80-4EAD-B633-75D251004503}" type="pres">
      <dgm:prSet presAssocID="{D46B78C6-8138-4423-8EC9-38EE6D758DFA}" presName="ParentBackground" presStyleLbl="fgAcc1" presStyleIdx="1" presStyleCnt="4"/>
      <dgm:spPr/>
      <dgm:t>
        <a:bodyPr/>
        <a:lstStyle/>
        <a:p>
          <a:endParaRPr lang="en-US"/>
        </a:p>
      </dgm:t>
    </dgm:pt>
    <dgm:pt modelId="{45FF633D-F222-4FAC-920F-61A7C3BD9B45}" type="pres">
      <dgm:prSet presAssocID="{D46B78C6-8138-4423-8EC9-38EE6D758DF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144E8-67EF-4C02-B980-5CBFF19FAB85}" type="pres">
      <dgm:prSet presAssocID="{4D5ABCE1-BC0E-40CB-834D-ED1246682A8F}" presName="Accent2" presStyleCnt="0"/>
      <dgm:spPr/>
    </dgm:pt>
    <dgm:pt modelId="{5AD21092-F3ED-46A8-96AE-701BEFFF1F18}" type="pres">
      <dgm:prSet presAssocID="{4D5ABCE1-BC0E-40CB-834D-ED1246682A8F}" presName="Accent" presStyleLbl="node1" presStyleIdx="2" presStyleCnt="4"/>
      <dgm:spPr/>
    </dgm:pt>
    <dgm:pt modelId="{862FC6EB-7E21-46B1-9091-7979BC5F16A3}" type="pres">
      <dgm:prSet presAssocID="{4D5ABCE1-BC0E-40CB-834D-ED1246682A8F}" presName="ParentBackground2" presStyleCnt="0"/>
      <dgm:spPr/>
    </dgm:pt>
    <dgm:pt modelId="{423CA47B-A9CC-4252-941A-97F0053DA505}" type="pres">
      <dgm:prSet presAssocID="{4D5ABCE1-BC0E-40CB-834D-ED1246682A8F}" presName="ParentBackground" presStyleLbl="fgAcc1" presStyleIdx="2" presStyleCnt="4"/>
      <dgm:spPr/>
      <dgm:t>
        <a:bodyPr/>
        <a:lstStyle/>
        <a:p>
          <a:endParaRPr lang="en-US"/>
        </a:p>
      </dgm:t>
    </dgm:pt>
    <dgm:pt modelId="{4FA64059-A0A8-422B-BD19-5633A865D1E3}" type="pres">
      <dgm:prSet presAssocID="{4D5ABCE1-BC0E-40CB-834D-ED1246682A8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65671-098C-4ACB-BE5A-B351EB5619C9}" type="pres">
      <dgm:prSet presAssocID="{1C21DF86-BBDE-41B0-97BA-8EC2FEB29C0B}" presName="Accent1" presStyleCnt="0"/>
      <dgm:spPr/>
    </dgm:pt>
    <dgm:pt modelId="{F031DDAF-C7FE-49C6-B3CD-E8804392CEC5}" type="pres">
      <dgm:prSet presAssocID="{1C21DF86-BBDE-41B0-97BA-8EC2FEB29C0B}" presName="Accent" presStyleLbl="node1" presStyleIdx="3" presStyleCnt="4"/>
      <dgm:spPr/>
    </dgm:pt>
    <dgm:pt modelId="{15A2E07B-7CB0-4D46-B746-AE78C777BF56}" type="pres">
      <dgm:prSet presAssocID="{1C21DF86-BBDE-41B0-97BA-8EC2FEB29C0B}" presName="ParentBackground1" presStyleCnt="0"/>
      <dgm:spPr/>
    </dgm:pt>
    <dgm:pt modelId="{6A4028CA-F8A1-4C89-8275-D0103BC4D870}" type="pres">
      <dgm:prSet presAssocID="{1C21DF86-BBDE-41B0-97BA-8EC2FEB29C0B}" presName="ParentBackground" presStyleLbl="fgAcc1" presStyleIdx="3" presStyleCnt="4"/>
      <dgm:spPr/>
      <dgm:t>
        <a:bodyPr/>
        <a:lstStyle/>
        <a:p>
          <a:endParaRPr lang="en-US"/>
        </a:p>
      </dgm:t>
    </dgm:pt>
    <dgm:pt modelId="{73788E6A-6FDE-4709-B887-9103FFA409D1}" type="pres">
      <dgm:prSet presAssocID="{1C21DF86-BBDE-41B0-97BA-8EC2FEB29C0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C964AF-7DD9-49F3-9E1A-32CE33C0AFE2}" type="presOf" srcId="{D46B78C6-8138-4423-8EC9-38EE6D758DFA}" destId="{45FF633D-F222-4FAC-920F-61A7C3BD9B45}" srcOrd="1" destOrd="0" presId="urn:microsoft.com/office/officeart/2011/layout/CircleProcess"/>
    <dgm:cxn modelId="{50C456A0-0A9A-415E-8861-C159958CAC0D}" type="presOf" srcId="{DA75AED5-DA06-4523-9E71-3EE2106C4F5A}" destId="{063D6D84-04C0-4653-8AB7-09D11C0C6664}" srcOrd="1" destOrd="0" presId="urn:microsoft.com/office/officeart/2011/layout/CircleProcess"/>
    <dgm:cxn modelId="{B4EEAB93-6E76-46D0-B36F-D478026ADB4E}" type="presOf" srcId="{D46B78C6-8138-4423-8EC9-38EE6D758DFA}" destId="{683963D0-FA80-4EAD-B633-75D251004503}" srcOrd="0" destOrd="0" presId="urn:microsoft.com/office/officeart/2011/layout/CircleProcess"/>
    <dgm:cxn modelId="{F6793382-E404-4D06-A5F9-8A35DCDD5240}" srcId="{614F8156-1B6E-410D-A1BE-BF9A89DF9E06}" destId="{4D5ABCE1-BC0E-40CB-834D-ED1246682A8F}" srcOrd="1" destOrd="0" parTransId="{8B3F1F72-9AC5-40CA-8BE6-A1EAED9F7C8B}" sibTransId="{8E6037BC-4F8B-4406-91D2-661579C3151B}"/>
    <dgm:cxn modelId="{9EDCD023-F963-477E-AD71-D358D62CD341}" srcId="{614F8156-1B6E-410D-A1BE-BF9A89DF9E06}" destId="{1C21DF86-BBDE-41B0-97BA-8EC2FEB29C0B}" srcOrd="0" destOrd="0" parTransId="{30FEAF48-3E86-4FF6-8C29-179A71BE8DAA}" sibTransId="{B0625B13-A554-4F67-BAAB-C519D7C21349}"/>
    <dgm:cxn modelId="{5FE06521-6F2E-4941-8C33-841FBC51B5E0}" type="presOf" srcId="{DA75AED5-DA06-4523-9E71-3EE2106C4F5A}" destId="{7AECE310-E158-4E11-B539-04FFCFB09FC9}" srcOrd="0" destOrd="0" presId="urn:microsoft.com/office/officeart/2011/layout/CircleProcess"/>
    <dgm:cxn modelId="{F9102170-4ADC-4886-9CEE-775B675D5559}" type="presOf" srcId="{1C21DF86-BBDE-41B0-97BA-8EC2FEB29C0B}" destId="{6A4028CA-F8A1-4C89-8275-D0103BC4D870}" srcOrd="0" destOrd="0" presId="urn:microsoft.com/office/officeart/2011/layout/CircleProcess"/>
    <dgm:cxn modelId="{F1665197-09AF-44AA-A4C1-0C91139A53D2}" type="presOf" srcId="{4D5ABCE1-BC0E-40CB-834D-ED1246682A8F}" destId="{423CA47B-A9CC-4252-941A-97F0053DA505}" srcOrd="0" destOrd="0" presId="urn:microsoft.com/office/officeart/2011/layout/CircleProcess"/>
    <dgm:cxn modelId="{590F8905-5332-487F-BA19-67F87A59F93F}" type="presOf" srcId="{614F8156-1B6E-410D-A1BE-BF9A89DF9E06}" destId="{53B7CC3E-E2AC-47A0-B9F6-B585056FDE8D}" srcOrd="0" destOrd="0" presId="urn:microsoft.com/office/officeart/2011/layout/CircleProcess"/>
    <dgm:cxn modelId="{6394F74E-7E03-4AD7-826A-03B96B2EBC45}" srcId="{614F8156-1B6E-410D-A1BE-BF9A89DF9E06}" destId="{DA75AED5-DA06-4523-9E71-3EE2106C4F5A}" srcOrd="3" destOrd="0" parTransId="{D5884BE5-15E1-49EF-AA3A-2AE2A3A65094}" sibTransId="{4856D835-0858-47EB-8380-DB387C0CE13A}"/>
    <dgm:cxn modelId="{625E4C4D-778A-4FE5-A4CE-72C59872A6E7}" type="presOf" srcId="{1C21DF86-BBDE-41B0-97BA-8EC2FEB29C0B}" destId="{73788E6A-6FDE-4709-B887-9103FFA409D1}" srcOrd="1" destOrd="0" presId="urn:microsoft.com/office/officeart/2011/layout/CircleProcess"/>
    <dgm:cxn modelId="{A59EDE85-9718-4ACE-9EBB-1B5E687AAA32}" type="presOf" srcId="{4D5ABCE1-BC0E-40CB-834D-ED1246682A8F}" destId="{4FA64059-A0A8-422B-BD19-5633A865D1E3}" srcOrd="1" destOrd="0" presId="urn:microsoft.com/office/officeart/2011/layout/CircleProcess"/>
    <dgm:cxn modelId="{804FEB38-B453-4B11-8CCF-0D3B04A1D9C4}" srcId="{614F8156-1B6E-410D-A1BE-BF9A89DF9E06}" destId="{D46B78C6-8138-4423-8EC9-38EE6D758DFA}" srcOrd="2" destOrd="0" parTransId="{CFE0AC64-652B-4A5E-9C33-398F3AF951D0}" sibTransId="{96E0C9A3-A669-44EA-A345-39C4D2892C4A}"/>
    <dgm:cxn modelId="{B8E07633-704D-4ACB-AFE7-48067F3162A7}" type="presParOf" srcId="{53B7CC3E-E2AC-47A0-B9F6-B585056FDE8D}" destId="{B9E82163-0C6D-4973-B590-5B49EE91770E}" srcOrd="0" destOrd="0" presId="urn:microsoft.com/office/officeart/2011/layout/CircleProcess"/>
    <dgm:cxn modelId="{D8DBCFB3-7B55-4617-B815-B50415F021C8}" type="presParOf" srcId="{B9E82163-0C6D-4973-B590-5B49EE91770E}" destId="{36540C3C-C021-4A99-93E3-D8E30664F948}" srcOrd="0" destOrd="0" presId="urn:microsoft.com/office/officeart/2011/layout/CircleProcess"/>
    <dgm:cxn modelId="{F1ABBBAD-75C6-4FC2-A188-94E1B4513305}" type="presParOf" srcId="{53B7CC3E-E2AC-47A0-B9F6-B585056FDE8D}" destId="{63675870-A8BE-4D7B-B246-F9666E51E8EB}" srcOrd="1" destOrd="0" presId="urn:microsoft.com/office/officeart/2011/layout/CircleProcess"/>
    <dgm:cxn modelId="{FE8A08F5-7141-4A24-B32E-8A1E587BA549}" type="presParOf" srcId="{63675870-A8BE-4D7B-B246-F9666E51E8EB}" destId="{7AECE310-E158-4E11-B539-04FFCFB09FC9}" srcOrd="0" destOrd="0" presId="urn:microsoft.com/office/officeart/2011/layout/CircleProcess"/>
    <dgm:cxn modelId="{BF6348F7-7DF1-4F3C-8B2C-10D1F00FB3D1}" type="presParOf" srcId="{53B7CC3E-E2AC-47A0-B9F6-B585056FDE8D}" destId="{063D6D84-04C0-4653-8AB7-09D11C0C6664}" srcOrd="2" destOrd="0" presId="urn:microsoft.com/office/officeart/2011/layout/CircleProcess"/>
    <dgm:cxn modelId="{EBECB145-506F-4418-83C4-E0889428112A}" type="presParOf" srcId="{53B7CC3E-E2AC-47A0-B9F6-B585056FDE8D}" destId="{FCD9CFDB-4715-4FB0-8D92-4A8A18545D26}" srcOrd="3" destOrd="0" presId="urn:microsoft.com/office/officeart/2011/layout/CircleProcess"/>
    <dgm:cxn modelId="{3F58B176-F2E7-4C84-8935-3D5F4C5CC01A}" type="presParOf" srcId="{FCD9CFDB-4715-4FB0-8D92-4A8A18545D26}" destId="{B0BE7D30-5B26-41D5-BCB9-5F9F47CF5886}" srcOrd="0" destOrd="0" presId="urn:microsoft.com/office/officeart/2011/layout/CircleProcess"/>
    <dgm:cxn modelId="{51C73DD3-EFE7-4594-9527-6456CE8BD433}" type="presParOf" srcId="{53B7CC3E-E2AC-47A0-B9F6-B585056FDE8D}" destId="{864A2F83-D924-4E27-A1A2-B1606D19734D}" srcOrd="4" destOrd="0" presId="urn:microsoft.com/office/officeart/2011/layout/CircleProcess"/>
    <dgm:cxn modelId="{18999551-C9B5-4B04-BDCE-D3AD1F04BFBD}" type="presParOf" srcId="{864A2F83-D924-4E27-A1A2-B1606D19734D}" destId="{683963D0-FA80-4EAD-B633-75D251004503}" srcOrd="0" destOrd="0" presId="urn:microsoft.com/office/officeart/2011/layout/CircleProcess"/>
    <dgm:cxn modelId="{97118C68-BA6E-4B6F-8838-65E59D00C774}" type="presParOf" srcId="{53B7CC3E-E2AC-47A0-B9F6-B585056FDE8D}" destId="{45FF633D-F222-4FAC-920F-61A7C3BD9B45}" srcOrd="5" destOrd="0" presId="urn:microsoft.com/office/officeart/2011/layout/CircleProcess"/>
    <dgm:cxn modelId="{64A9B542-8EBB-489C-8934-223FA8FA5CB7}" type="presParOf" srcId="{53B7CC3E-E2AC-47A0-B9F6-B585056FDE8D}" destId="{A8D144E8-67EF-4C02-B980-5CBFF19FAB85}" srcOrd="6" destOrd="0" presId="urn:microsoft.com/office/officeart/2011/layout/CircleProcess"/>
    <dgm:cxn modelId="{D00BD6B9-0DBD-4A5B-9642-FCFD5651C79D}" type="presParOf" srcId="{A8D144E8-67EF-4C02-B980-5CBFF19FAB85}" destId="{5AD21092-F3ED-46A8-96AE-701BEFFF1F18}" srcOrd="0" destOrd="0" presId="urn:microsoft.com/office/officeart/2011/layout/CircleProcess"/>
    <dgm:cxn modelId="{D47DEF92-EAB6-4F80-B900-FBE84F4203A4}" type="presParOf" srcId="{53B7CC3E-E2AC-47A0-B9F6-B585056FDE8D}" destId="{862FC6EB-7E21-46B1-9091-7979BC5F16A3}" srcOrd="7" destOrd="0" presId="urn:microsoft.com/office/officeart/2011/layout/CircleProcess"/>
    <dgm:cxn modelId="{9DC0DEC9-EE10-486D-B4D6-2546E008A298}" type="presParOf" srcId="{862FC6EB-7E21-46B1-9091-7979BC5F16A3}" destId="{423CA47B-A9CC-4252-941A-97F0053DA505}" srcOrd="0" destOrd="0" presId="urn:microsoft.com/office/officeart/2011/layout/CircleProcess"/>
    <dgm:cxn modelId="{5714F687-2025-4EC6-BC26-D7BA77EB9421}" type="presParOf" srcId="{53B7CC3E-E2AC-47A0-B9F6-B585056FDE8D}" destId="{4FA64059-A0A8-422B-BD19-5633A865D1E3}" srcOrd="8" destOrd="0" presId="urn:microsoft.com/office/officeart/2011/layout/CircleProcess"/>
    <dgm:cxn modelId="{6A68328F-7623-461B-8418-F97EC48E71C5}" type="presParOf" srcId="{53B7CC3E-E2AC-47A0-B9F6-B585056FDE8D}" destId="{02965671-098C-4ACB-BE5A-B351EB5619C9}" srcOrd="9" destOrd="0" presId="urn:microsoft.com/office/officeart/2011/layout/CircleProcess"/>
    <dgm:cxn modelId="{67CC73CE-75C9-4A0C-BCA6-A88234FBA9E5}" type="presParOf" srcId="{02965671-098C-4ACB-BE5A-B351EB5619C9}" destId="{F031DDAF-C7FE-49C6-B3CD-E8804392CEC5}" srcOrd="0" destOrd="0" presId="urn:microsoft.com/office/officeart/2011/layout/CircleProcess"/>
    <dgm:cxn modelId="{299BC83B-4521-4C63-A327-65D65F18AADF}" type="presParOf" srcId="{53B7CC3E-E2AC-47A0-B9F6-B585056FDE8D}" destId="{15A2E07B-7CB0-4D46-B746-AE78C777BF56}" srcOrd="10" destOrd="0" presId="urn:microsoft.com/office/officeart/2011/layout/CircleProcess"/>
    <dgm:cxn modelId="{3582C31D-CBC7-4D99-9BC9-585D52CE9F6F}" type="presParOf" srcId="{15A2E07B-7CB0-4D46-B746-AE78C777BF56}" destId="{6A4028CA-F8A1-4C89-8275-D0103BC4D870}" srcOrd="0" destOrd="0" presId="urn:microsoft.com/office/officeart/2011/layout/CircleProcess"/>
    <dgm:cxn modelId="{58624936-CBCC-4EEE-B260-2E5521ACF597}" type="presParOf" srcId="{53B7CC3E-E2AC-47A0-B9F6-B585056FDE8D}" destId="{73788E6A-6FDE-4709-B887-9103FFA409D1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76008-6FAD-4807-8FFC-6E037AA79F29}">
      <dsp:nvSpPr>
        <dsp:cNvPr id="0" name=""/>
        <dsp:cNvSpPr/>
      </dsp:nvSpPr>
      <dsp:spPr>
        <a:xfrm>
          <a:off x="150679" y="897207"/>
          <a:ext cx="1597081" cy="2845823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lumMod val="20000"/>
            <a:lumOff val="80000"/>
            <a:alpha val="24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Target Selection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Lead Discovery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Chemistry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Vitro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vivo </a:t>
          </a:r>
          <a:r>
            <a:rPr lang="en-US" sz="1400" kern="1200" dirty="0" smtClean="0"/>
            <a:t>(Animal)</a:t>
          </a:r>
          <a:endParaRPr lang="en-US" sz="1400" kern="1200" dirty="0"/>
        </a:p>
      </dsp:txBody>
      <dsp:txXfrm>
        <a:off x="549949" y="1324080"/>
        <a:ext cx="778577" cy="1992077"/>
      </dsp:txXfrm>
    </dsp:sp>
    <dsp:sp modelId="{65A095BE-0689-43F1-8018-CD451C2CCA2B}">
      <dsp:nvSpPr>
        <dsp:cNvPr id="0" name=""/>
        <dsp:cNvSpPr/>
      </dsp:nvSpPr>
      <dsp:spPr>
        <a:xfrm>
          <a:off x="0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Pre-Clinical</a:t>
          </a:r>
          <a:endParaRPr lang="en-US" sz="900" kern="1200" dirty="0"/>
        </a:p>
      </dsp:txBody>
      <dsp:txXfrm>
        <a:off x="80175" y="2126559"/>
        <a:ext cx="387120" cy="387120"/>
      </dsp:txXfrm>
    </dsp:sp>
    <dsp:sp modelId="{AE993CF5-0E3E-4177-B71B-08F153632FAA}">
      <dsp:nvSpPr>
        <dsp:cNvPr id="0" name=""/>
        <dsp:cNvSpPr/>
      </dsp:nvSpPr>
      <dsp:spPr>
        <a:xfrm>
          <a:off x="1709701" y="897207"/>
          <a:ext cx="1602074" cy="284582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Healthy Volunteer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Patients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 sample size</a:t>
          </a:r>
          <a:endParaRPr lang="en-US" sz="15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</dsp:txBody>
      <dsp:txXfrm>
        <a:off x="2110219" y="1324080"/>
        <a:ext cx="781011" cy="1992077"/>
      </dsp:txXfrm>
    </dsp:sp>
    <dsp:sp modelId="{D14DFA0D-9924-45FD-9E58-A526EF3B2314}">
      <dsp:nvSpPr>
        <dsp:cNvPr id="0" name=""/>
        <dsp:cNvSpPr/>
      </dsp:nvSpPr>
      <dsp:spPr>
        <a:xfrm>
          <a:off x="1580711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1</a:t>
          </a:r>
          <a:endParaRPr lang="en-US" sz="900" kern="1200" dirty="0"/>
        </a:p>
      </dsp:txBody>
      <dsp:txXfrm>
        <a:off x="1660886" y="2126559"/>
        <a:ext cx="387120" cy="387120"/>
      </dsp:txXfrm>
    </dsp:sp>
    <dsp:sp modelId="{F96649C7-6E43-45F7-8B7D-227AD22C11E5}">
      <dsp:nvSpPr>
        <dsp:cNvPr id="0" name=""/>
        <dsp:cNvSpPr/>
      </dsp:nvSpPr>
      <dsp:spPr>
        <a:xfrm>
          <a:off x="3380209" y="868048"/>
          <a:ext cx="1679881" cy="29041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Some efficacy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Dose Selection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Patients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Moderate Sample Size</a:t>
          </a:r>
          <a:endParaRPr lang="en-US" sz="1500" kern="1200" dirty="0"/>
        </a:p>
      </dsp:txBody>
      <dsp:txXfrm>
        <a:off x="3800179" y="1303669"/>
        <a:ext cx="818942" cy="2032899"/>
      </dsp:txXfrm>
    </dsp:sp>
    <dsp:sp modelId="{31112805-1A40-46B9-8304-310A4C4BAEE0}">
      <dsp:nvSpPr>
        <dsp:cNvPr id="0" name=""/>
        <dsp:cNvSpPr/>
      </dsp:nvSpPr>
      <dsp:spPr>
        <a:xfrm>
          <a:off x="3222598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2</a:t>
          </a:r>
          <a:endParaRPr lang="en-US" sz="900" kern="1200" dirty="0"/>
        </a:p>
      </dsp:txBody>
      <dsp:txXfrm>
        <a:off x="3302773" y="2126559"/>
        <a:ext cx="387120" cy="387120"/>
      </dsp:txXfrm>
    </dsp:sp>
    <dsp:sp modelId="{6F772C92-7400-4B22-8F5F-2E249649C6A4}">
      <dsp:nvSpPr>
        <dsp:cNvPr id="0" name=""/>
        <dsp:cNvSpPr/>
      </dsp:nvSpPr>
      <dsp:spPr>
        <a:xfrm>
          <a:off x="5128524" y="897207"/>
          <a:ext cx="1878558" cy="284582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Efficacy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Compare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patients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Confirmatory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Large Sample Size</a:t>
          </a:r>
          <a:endParaRPr lang="en-US" sz="1500" kern="1200" dirty="0"/>
        </a:p>
      </dsp:txBody>
      <dsp:txXfrm>
        <a:off x="5598164" y="1324080"/>
        <a:ext cx="915797" cy="1992077"/>
      </dsp:txXfrm>
    </dsp:sp>
    <dsp:sp modelId="{3FA341BE-D5EB-48D1-90C3-D7F10EBB4A06}">
      <dsp:nvSpPr>
        <dsp:cNvPr id="0" name=""/>
        <dsp:cNvSpPr/>
      </dsp:nvSpPr>
      <dsp:spPr>
        <a:xfrm>
          <a:off x="4866401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3</a:t>
          </a:r>
          <a:endParaRPr lang="en-US" sz="900" kern="1200" dirty="0"/>
        </a:p>
      </dsp:txBody>
      <dsp:txXfrm>
        <a:off x="4946576" y="2126559"/>
        <a:ext cx="387120" cy="387120"/>
      </dsp:txXfrm>
    </dsp:sp>
    <dsp:sp modelId="{282E7950-93A1-4FC1-97D0-CCD2DA4E735D}">
      <dsp:nvSpPr>
        <dsp:cNvPr id="0" name=""/>
        <dsp:cNvSpPr/>
      </dsp:nvSpPr>
      <dsp:spPr>
        <a:xfrm>
          <a:off x="7075516" y="836650"/>
          <a:ext cx="1907267" cy="296693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Long term 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Post marketing Commitment</a:t>
          </a:r>
          <a:endParaRPr lang="en-US" sz="1500" kern="1200" dirty="0"/>
        </a:p>
      </dsp:txBody>
      <dsp:txXfrm>
        <a:off x="7552333" y="1281691"/>
        <a:ext cx="929793" cy="2076855"/>
      </dsp:txXfrm>
    </dsp:sp>
    <dsp:sp modelId="{46EBD7EE-1187-4C5A-BF71-8FEFD2DDCF05}">
      <dsp:nvSpPr>
        <dsp:cNvPr id="0" name=""/>
        <dsp:cNvSpPr/>
      </dsp:nvSpPr>
      <dsp:spPr>
        <a:xfrm>
          <a:off x="6822098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4</a:t>
          </a:r>
          <a:endParaRPr lang="en-US" sz="900" kern="1200" dirty="0"/>
        </a:p>
      </dsp:txBody>
      <dsp:txXfrm>
        <a:off x="6902273" y="2126559"/>
        <a:ext cx="387120" cy="387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76008-6FAD-4807-8FFC-6E037AA79F29}">
      <dsp:nvSpPr>
        <dsp:cNvPr id="0" name=""/>
        <dsp:cNvSpPr/>
      </dsp:nvSpPr>
      <dsp:spPr>
        <a:xfrm>
          <a:off x="150679" y="897207"/>
          <a:ext cx="1597081" cy="2845823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lumMod val="20000"/>
            <a:lumOff val="80000"/>
            <a:alpha val="24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Target Selection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Lead Discovery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Chemistry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Vitro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vivo (Animal)</a:t>
          </a:r>
          <a:endParaRPr lang="en-US" sz="1500" kern="1200" dirty="0"/>
        </a:p>
      </dsp:txBody>
      <dsp:txXfrm>
        <a:off x="549949" y="1324080"/>
        <a:ext cx="778577" cy="1992077"/>
      </dsp:txXfrm>
    </dsp:sp>
    <dsp:sp modelId="{65A095BE-0689-43F1-8018-CD451C2CCA2B}">
      <dsp:nvSpPr>
        <dsp:cNvPr id="0" name=""/>
        <dsp:cNvSpPr/>
      </dsp:nvSpPr>
      <dsp:spPr>
        <a:xfrm>
          <a:off x="0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Pre-Clinical</a:t>
          </a:r>
          <a:endParaRPr lang="en-US" sz="900" kern="1200" dirty="0"/>
        </a:p>
      </dsp:txBody>
      <dsp:txXfrm>
        <a:off x="80175" y="2126559"/>
        <a:ext cx="387120" cy="387120"/>
      </dsp:txXfrm>
    </dsp:sp>
    <dsp:sp modelId="{AE993CF5-0E3E-4177-B71B-08F153632FAA}">
      <dsp:nvSpPr>
        <dsp:cNvPr id="0" name=""/>
        <dsp:cNvSpPr/>
      </dsp:nvSpPr>
      <dsp:spPr>
        <a:xfrm>
          <a:off x="1709701" y="897207"/>
          <a:ext cx="1602074" cy="284582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PK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Healthy Volunteer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Patients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 sample size</a:t>
          </a:r>
          <a:endParaRPr lang="en-US" sz="15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 dirty="0"/>
        </a:p>
      </dsp:txBody>
      <dsp:txXfrm>
        <a:off x="2110219" y="1324080"/>
        <a:ext cx="781011" cy="1992077"/>
      </dsp:txXfrm>
    </dsp:sp>
    <dsp:sp modelId="{D14DFA0D-9924-45FD-9E58-A526EF3B2314}">
      <dsp:nvSpPr>
        <dsp:cNvPr id="0" name=""/>
        <dsp:cNvSpPr/>
      </dsp:nvSpPr>
      <dsp:spPr>
        <a:xfrm>
          <a:off x="1580711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1</a:t>
          </a:r>
          <a:endParaRPr lang="en-US" sz="900" kern="1200" dirty="0"/>
        </a:p>
      </dsp:txBody>
      <dsp:txXfrm>
        <a:off x="1660886" y="2126559"/>
        <a:ext cx="387120" cy="387120"/>
      </dsp:txXfrm>
    </dsp:sp>
    <dsp:sp modelId="{F96649C7-6E43-45F7-8B7D-227AD22C11E5}">
      <dsp:nvSpPr>
        <dsp:cNvPr id="0" name=""/>
        <dsp:cNvSpPr/>
      </dsp:nvSpPr>
      <dsp:spPr>
        <a:xfrm>
          <a:off x="3380209" y="868048"/>
          <a:ext cx="1679881" cy="29041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Some efficacy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Dose Selection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Patients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Moderate Sample Size</a:t>
          </a:r>
          <a:endParaRPr lang="en-US" sz="1500" kern="1200" dirty="0"/>
        </a:p>
      </dsp:txBody>
      <dsp:txXfrm>
        <a:off x="3800179" y="1303669"/>
        <a:ext cx="818942" cy="2032899"/>
      </dsp:txXfrm>
    </dsp:sp>
    <dsp:sp modelId="{31112805-1A40-46B9-8304-310A4C4BAEE0}">
      <dsp:nvSpPr>
        <dsp:cNvPr id="0" name=""/>
        <dsp:cNvSpPr/>
      </dsp:nvSpPr>
      <dsp:spPr>
        <a:xfrm>
          <a:off x="3222598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2</a:t>
          </a:r>
          <a:endParaRPr lang="en-US" sz="900" kern="1200" dirty="0"/>
        </a:p>
      </dsp:txBody>
      <dsp:txXfrm>
        <a:off x="3302773" y="2126559"/>
        <a:ext cx="387120" cy="387120"/>
      </dsp:txXfrm>
    </dsp:sp>
    <dsp:sp modelId="{6F772C92-7400-4B22-8F5F-2E249649C6A4}">
      <dsp:nvSpPr>
        <dsp:cNvPr id="0" name=""/>
        <dsp:cNvSpPr/>
      </dsp:nvSpPr>
      <dsp:spPr>
        <a:xfrm>
          <a:off x="5128524" y="897207"/>
          <a:ext cx="1878558" cy="284582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Efficacy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Compare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 patients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Confirmatory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Large Sample Size</a:t>
          </a:r>
          <a:endParaRPr lang="en-US" sz="1500" kern="1200" dirty="0"/>
        </a:p>
      </dsp:txBody>
      <dsp:txXfrm>
        <a:off x="5598164" y="1324080"/>
        <a:ext cx="915797" cy="1992077"/>
      </dsp:txXfrm>
    </dsp:sp>
    <dsp:sp modelId="{3FA341BE-D5EB-48D1-90C3-D7F10EBB4A06}">
      <dsp:nvSpPr>
        <dsp:cNvPr id="0" name=""/>
        <dsp:cNvSpPr/>
      </dsp:nvSpPr>
      <dsp:spPr>
        <a:xfrm>
          <a:off x="4866401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3</a:t>
          </a:r>
          <a:endParaRPr lang="en-US" sz="900" kern="1200" dirty="0"/>
        </a:p>
      </dsp:txBody>
      <dsp:txXfrm>
        <a:off x="4946576" y="2126559"/>
        <a:ext cx="387120" cy="387120"/>
      </dsp:txXfrm>
    </dsp:sp>
    <dsp:sp modelId="{282E7950-93A1-4FC1-97D0-CCD2DA4E735D}">
      <dsp:nvSpPr>
        <dsp:cNvPr id="0" name=""/>
        <dsp:cNvSpPr/>
      </dsp:nvSpPr>
      <dsp:spPr>
        <a:xfrm>
          <a:off x="7075516" y="836650"/>
          <a:ext cx="1907267" cy="296693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Long term safety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Post marketing Commitment</a:t>
          </a:r>
          <a:endParaRPr lang="en-US" sz="1500" kern="1200" dirty="0"/>
        </a:p>
      </dsp:txBody>
      <dsp:txXfrm>
        <a:off x="7552333" y="1281691"/>
        <a:ext cx="929793" cy="2076855"/>
      </dsp:txXfrm>
    </dsp:sp>
    <dsp:sp modelId="{46EBD7EE-1187-4C5A-BF71-8FEFD2DDCF05}">
      <dsp:nvSpPr>
        <dsp:cNvPr id="0" name=""/>
        <dsp:cNvSpPr/>
      </dsp:nvSpPr>
      <dsp:spPr>
        <a:xfrm>
          <a:off x="6822098" y="2046384"/>
          <a:ext cx="547470" cy="547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Ph</a:t>
          </a:r>
          <a:r>
            <a:rPr lang="en-US" sz="900" kern="1200" dirty="0" smtClean="0"/>
            <a:t> 4</a:t>
          </a:r>
          <a:endParaRPr lang="en-US" sz="900" kern="1200" dirty="0"/>
        </a:p>
      </dsp:txBody>
      <dsp:txXfrm>
        <a:off x="6902273" y="2126559"/>
        <a:ext cx="387120" cy="387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40C3C-C021-4A99-93E3-D8E30664F948}">
      <dsp:nvSpPr>
        <dsp:cNvPr id="0" name=""/>
        <dsp:cNvSpPr/>
      </dsp:nvSpPr>
      <dsp:spPr>
        <a:xfrm>
          <a:off x="5503181" y="937173"/>
          <a:ext cx="1646980" cy="1647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CE310-E158-4E11-B539-04FFCFB09FC9}">
      <dsp:nvSpPr>
        <dsp:cNvPr id="0" name=""/>
        <dsp:cNvSpPr/>
      </dsp:nvSpPr>
      <dsp:spPr>
        <a:xfrm>
          <a:off x="5558268" y="992085"/>
          <a:ext cx="1537511" cy="15372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End of Phase 1 Meeting</a:t>
          </a:r>
          <a:endParaRPr lang="en-US" sz="1400" kern="1200" dirty="0"/>
        </a:p>
      </dsp:txBody>
      <dsp:txXfrm>
        <a:off x="5777913" y="1211732"/>
        <a:ext cx="1098222" cy="1097946"/>
      </dsp:txXfrm>
    </dsp:sp>
    <dsp:sp modelId="{B0BE7D30-5B26-41D5-BCB9-5F9F47CF5886}">
      <dsp:nvSpPr>
        <dsp:cNvPr id="0" name=""/>
        <dsp:cNvSpPr/>
      </dsp:nvSpPr>
      <dsp:spPr>
        <a:xfrm rot="2700000">
          <a:off x="3794036" y="937057"/>
          <a:ext cx="1647007" cy="164700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963D0-FA80-4EAD-B633-75D251004503}">
      <dsp:nvSpPr>
        <dsp:cNvPr id="0" name=""/>
        <dsp:cNvSpPr/>
      </dsp:nvSpPr>
      <dsp:spPr>
        <a:xfrm>
          <a:off x="3856200" y="992085"/>
          <a:ext cx="1537511" cy="15372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Phase 1 Trial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Annual Reports</a:t>
          </a:r>
          <a:endParaRPr lang="en-US" sz="1400" kern="1200" dirty="0"/>
        </a:p>
      </dsp:txBody>
      <dsp:txXfrm>
        <a:off x="4075844" y="1211732"/>
        <a:ext cx="1098222" cy="1097946"/>
      </dsp:txXfrm>
    </dsp:sp>
    <dsp:sp modelId="{5AD21092-F3ED-46A8-96AE-701BEFFF1F18}">
      <dsp:nvSpPr>
        <dsp:cNvPr id="0" name=""/>
        <dsp:cNvSpPr/>
      </dsp:nvSpPr>
      <dsp:spPr>
        <a:xfrm rot="2700000">
          <a:off x="2099031" y="937057"/>
          <a:ext cx="1647007" cy="164700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CA47B-A9CC-4252-941A-97F0053DA505}">
      <dsp:nvSpPr>
        <dsp:cNvPr id="0" name=""/>
        <dsp:cNvSpPr/>
      </dsp:nvSpPr>
      <dsp:spPr>
        <a:xfrm>
          <a:off x="2154132" y="992085"/>
          <a:ext cx="1537511" cy="15372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IND Review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By FDA, IRB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30 Day Clinical Hold</a:t>
          </a:r>
          <a:endParaRPr lang="en-US" sz="1400" kern="1200" dirty="0"/>
        </a:p>
      </dsp:txBody>
      <dsp:txXfrm>
        <a:off x="2373776" y="1211732"/>
        <a:ext cx="1098222" cy="1097946"/>
      </dsp:txXfrm>
    </dsp:sp>
    <dsp:sp modelId="{F031DDAF-C7FE-49C6-B3CD-E8804392CEC5}">
      <dsp:nvSpPr>
        <dsp:cNvPr id="0" name=""/>
        <dsp:cNvSpPr/>
      </dsp:nvSpPr>
      <dsp:spPr>
        <a:xfrm rot="2700000">
          <a:off x="396962" y="937057"/>
          <a:ext cx="1647007" cy="164700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028CA-F8A1-4C89-8275-D0103BC4D870}">
      <dsp:nvSpPr>
        <dsp:cNvPr id="0" name=""/>
        <dsp:cNvSpPr/>
      </dsp:nvSpPr>
      <dsp:spPr>
        <a:xfrm>
          <a:off x="452063" y="992085"/>
          <a:ext cx="1537511" cy="15372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IND Submission</a:t>
          </a:r>
          <a:endParaRPr lang="en-US" sz="1400" kern="1200" dirty="0"/>
        </a:p>
      </dsp:txBody>
      <dsp:txXfrm>
        <a:off x="671708" y="1211732"/>
        <a:ext cx="1098222" cy="1097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2E6CF-1E67-4A22-8C74-7C46C26A93AE}" type="datetimeFigureOut">
              <a:rPr lang="en-US" smtClean="0"/>
              <a:pPr/>
              <a:t>7/4/2016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6E68C-A04A-40F7-B12E-810D4568C9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2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9162A6E6-45B0-4DE4-A9A2-A59E09DF885C}" type="slidenum">
              <a:rPr lang="en-US">
                <a:solidFill>
                  <a:prstClr val="black"/>
                </a:solidFill>
                <a:latin typeface="Arial" pitchFamily="34" charset="0"/>
                <a:ea typeface="Arial Unicode MS" pitchFamily="34" charset="-128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1</a:t>
            </a:fld>
            <a:endParaRPr lang="en-US">
              <a:solidFill>
                <a:prstClr val="black"/>
              </a:solidFill>
              <a:latin typeface="Arial" pitchFamily="34" charset="0"/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4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9162A6E6-45B0-4DE4-A9A2-A59E09DF885C}" type="slidenum">
              <a:rPr lang="en-US">
                <a:solidFill>
                  <a:prstClr val="black"/>
                </a:solidFill>
                <a:latin typeface="Arial" pitchFamily="34" charset="0"/>
                <a:ea typeface="Arial Unicode MS" pitchFamily="34" charset="-128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2</a:t>
            </a:fld>
            <a:endParaRPr lang="en-US">
              <a:solidFill>
                <a:prstClr val="black"/>
              </a:solidFill>
              <a:latin typeface="Arial" pitchFamily="34" charset="0"/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4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9162A6E6-45B0-4DE4-A9A2-A59E09DF885C}" type="slidenum">
              <a:rPr lang="en-US">
                <a:solidFill>
                  <a:prstClr val="black"/>
                </a:solidFill>
                <a:latin typeface="Arial" pitchFamily="34" charset="0"/>
                <a:ea typeface="Arial Unicode MS" pitchFamily="34" charset="-128"/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14</a:t>
            </a:fld>
            <a:endParaRPr lang="en-US">
              <a:solidFill>
                <a:prstClr val="black"/>
              </a:solidFill>
              <a:latin typeface="Arial" pitchFamily="34" charset="0"/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49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B65F2-3254-4B1B-B258-149C7EEDA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6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9162A6E6-45B0-4DE4-A9A2-A59E09DF885C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Arial Unicode MS" pitchFamily="34" charset="-128"/>
                <a:cs typeface="Arial" charset="0"/>
              </a:rPr>
              <a:pPr algn="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24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493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1EDCE-8647-4E66-B655-783ACB94B678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512" y="3200401"/>
            <a:ext cx="7772400" cy="609600"/>
          </a:xfr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513" y="3858638"/>
            <a:ext cx="7785100" cy="609600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62952"/>
            <a:ext cx="8370888" cy="1323975"/>
          </a:xfrm>
          <a:ln>
            <a:solidFill>
              <a:schemeClr val="bg1"/>
            </a:solidFill>
          </a:ln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990600"/>
            <a:ext cx="8428056" cy="515620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990600"/>
            <a:ext cx="2057400" cy="5135563"/>
          </a:xfrm>
        </p:spPr>
        <p:txBody>
          <a:bodyPr vert="eaVer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990600"/>
            <a:ext cx="6190342" cy="5135563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82961-CFEB-43C0-99E5-4F907737D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39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4E87A-6B3D-4E40-950D-E23A8F031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9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026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07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86200"/>
            <a:ext cx="7772400" cy="622300"/>
          </a:xfrm>
        </p:spPr>
        <p:txBody>
          <a:bodyPr anchor="t">
            <a:noAutofit/>
          </a:bodyPr>
          <a:lstStyle>
            <a:lvl1pPr algn="ctr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1028704"/>
            <a:ext cx="40386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1028704"/>
            <a:ext cx="40386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1039816"/>
            <a:ext cx="4040188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768475"/>
            <a:ext cx="4040188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1039816"/>
            <a:ext cx="4041775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768475"/>
            <a:ext cx="4041775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927104"/>
            <a:ext cx="3008313" cy="787399"/>
          </a:xfrm>
        </p:spPr>
        <p:txBody>
          <a:bodyPr anchor="b">
            <a:no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927104"/>
            <a:ext cx="5111750" cy="51990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752602"/>
            <a:ext cx="3008313" cy="4373563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66803"/>
            <a:ext cx="5486400" cy="3660775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304800"/>
            <a:ext cx="304800" cy="1524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sz="1600" kern="1200" dirty="0">
              <a:solidFill>
                <a:prstClr val="white"/>
              </a:solidFill>
              <a:latin typeface="Myriad Pro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7" cstate="print"/>
          <a:srcRect l="19376" t="20410" r="5469" b="9375"/>
          <a:stretch>
            <a:fillRect/>
          </a:stretch>
        </p:blipFill>
        <p:spPr bwMode="auto">
          <a:xfrm>
            <a:off x="-28574" y="4"/>
            <a:ext cx="917257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1295400" y="103188"/>
            <a:ext cx="7543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1165" y="914404"/>
            <a:ext cx="842803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endParaRPr lang="en-US" smtClean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8229602" y="6311904"/>
            <a:ext cx="6635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D91FAC7C-D8B4-48F7-B427-3D64FEECA0CE}" type="slidenum">
              <a:rPr lang="en-US" sz="1200" kern="1200" smtClean="0">
                <a:solidFill>
                  <a:srgbClr val="000000"/>
                </a:solidFill>
                <a:latin typeface="Myriad Pro" pitchFamily="34" charset="0"/>
                <a:ea typeface="Arial Unicode MS" pitchFamily="34" charset="-128"/>
                <a:cs typeface="Arial" pitchFamily="34" charset="0"/>
              </a:rPr>
              <a:pPr algn="r" defTabSz="457200" rtl="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1200" kern="1200" dirty="0" smtClean="0">
                <a:solidFill>
                  <a:srgbClr val="000000"/>
                </a:solidFill>
                <a:latin typeface="Myriad Pro" pitchFamily="34" charset="0"/>
                <a:ea typeface="Arial Unicode MS" pitchFamily="34" charset="-128"/>
                <a:cs typeface="Arial" pitchFamily="34" charset="0"/>
              </a:rPr>
              <a:t> </a:t>
            </a:r>
            <a:endParaRPr lang="en-US" sz="1200" kern="1200" dirty="0">
              <a:solidFill>
                <a:srgbClr val="000000"/>
              </a:solidFill>
              <a:latin typeface="Myriad Pro" pitchFamily="34" charset="0"/>
              <a:ea typeface="Arial Unicode MS" pitchFamily="34" charset="-128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7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Myriad Pro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Wingdings" pitchFamily="2" charset="2"/>
        <a:buChar char="§"/>
        <a:defRPr sz="2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Myriad Pro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Courier New" pitchFamily="49" charset="0"/>
        <a:buChar char="o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5300" y="2933700"/>
            <a:ext cx="8077200" cy="553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ct val="0"/>
              </a:spcBef>
            </a:pPr>
            <a:r>
              <a:rPr lang="en-US" sz="3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0" y="1976442"/>
            <a:ext cx="9144000" cy="847725"/>
          </a:xfrm>
          <a:prstGeom prst="rect">
            <a:avLst/>
          </a:prstGeom>
          <a:solidFill>
            <a:srgbClr val="0067A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Freeform 6"/>
          <p:cNvSpPr>
            <a:spLocks noChangeAspect="1" noEditPoints="1"/>
          </p:cNvSpPr>
          <p:nvPr/>
        </p:nvSpPr>
        <p:spPr bwMode="auto">
          <a:xfrm>
            <a:off x="425450" y="5899150"/>
            <a:ext cx="1369254" cy="579120"/>
          </a:xfrm>
          <a:custGeom>
            <a:avLst/>
            <a:gdLst/>
            <a:ahLst/>
            <a:cxnLst>
              <a:cxn ang="0">
                <a:pos x="7259" y="452"/>
              </a:cxn>
              <a:cxn ang="0">
                <a:pos x="7360" y="1038"/>
              </a:cxn>
              <a:cxn ang="0">
                <a:pos x="8402" y="4682"/>
              </a:cxn>
              <a:cxn ang="0">
                <a:pos x="236" y="4403"/>
              </a:cxn>
              <a:cxn ang="0">
                <a:pos x="650" y="5315"/>
              </a:cxn>
              <a:cxn ang="0">
                <a:pos x="10" y="4582"/>
              </a:cxn>
              <a:cxn ang="0">
                <a:pos x="1283" y="4446"/>
              </a:cxn>
              <a:cxn ang="0">
                <a:pos x="2443" y="5310"/>
              </a:cxn>
              <a:cxn ang="0">
                <a:pos x="3347" y="4997"/>
              </a:cxn>
              <a:cxn ang="0">
                <a:pos x="2829" y="4604"/>
              </a:cxn>
              <a:cxn ang="0">
                <a:pos x="3682" y="5037"/>
              </a:cxn>
              <a:cxn ang="0">
                <a:pos x="4038" y="5169"/>
              </a:cxn>
              <a:cxn ang="0">
                <a:pos x="3681" y="4495"/>
              </a:cxn>
              <a:cxn ang="0">
                <a:pos x="4750" y="5150"/>
              </a:cxn>
              <a:cxn ang="0">
                <a:pos x="5715" y="4659"/>
              </a:cxn>
              <a:cxn ang="0">
                <a:pos x="6165" y="4876"/>
              </a:cxn>
              <a:cxn ang="0">
                <a:pos x="6032" y="5043"/>
              </a:cxn>
              <a:cxn ang="0">
                <a:pos x="6847" y="4187"/>
              </a:cxn>
              <a:cxn ang="0">
                <a:pos x="7892" y="4489"/>
              </a:cxn>
              <a:cxn ang="0">
                <a:pos x="8285" y="4592"/>
              </a:cxn>
              <a:cxn ang="0">
                <a:pos x="8666" y="5541"/>
              </a:cxn>
              <a:cxn ang="0">
                <a:pos x="13212" y="3247"/>
              </a:cxn>
              <a:cxn ang="0">
                <a:pos x="13278" y="2370"/>
              </a:cxn>
              <a:cxn ang="0">
                <a:pos x="13024" y="3129"/>
              </a:cxn>
              <a:cxn ang="0">
                <a:pos x="12368" y="2361"/>
              </a:cxn>
              <a:cxn ang="0">
                <a:pos x="11439" y="2374"/>
              </a:cxn>
              <a:cxn ang="0">
                <a:pos x="11126" y="3037"/>
              </a:cxn>
              <a:cxn ang="0">
                <a:pos x="11500" y="3058"/>
              </a:cxn>
              <a:cxn ang="0">
                <a:pos x="9999" y="2223"/>
              </a:cxn>
              <a:cxn ang="0">
                <a:pos x="9416" y="3111"/>
              </a:cxn>
              <a:cxn ang="0">
                <a:pos x="9705" y="3100"/>
              </a:cxn>
              <a:cxn ang="0">
                <a:pos x="7685" y="2454"/>
              </a:cxn>
              <a:cxn ang="0">
                <a:pos x="7705" y="2691"/>
              </a:cxn>
              <a:cxn ang="0">
                <a:pos x="6679" y="3195"/>
              </a:cxn>
              <a:cxn ang="0">
                <a:pos x="6833" y="2332"/>
              </a:cxn>
              <a:cxn ang="0">
                <a:pos x="6694" y="2451"/>
              </a:cxn>
              <a:cxn ang="0">
                <a:pos x="5759" y="3255"/>
              </a:cxn>
              <a:cxn ang="0">
                <a:pos x="6012" y="2502"/>
              </a:cxn>
              <a:cxn ang="0">
                <a:pos x="5888" y="3131"/>
              </a:cxn>
              <a:cxn ang="0">
                <a:pos x="5040" y="2594"/>
              </a:cxn>
              <a:cxn ang="0">
                <a:pos x="5206" y="2897"/>
              </a:cxn>
              <a:cxn ang="0">
                <a:pos x="4096" y="2480"/>
              </a:cxn>
              <a:cxn ang="0">
                <a:pos x="4195" y="3046"/>
              </a:cxn>
              <a:cxn ang="0">
                <a:pos x="3391" y="2493"/>
              </a:cxn>
              <a:cxn ang="0">
                <a:pos x="3051" y="2613"/>
              </a:cxn>
              <a:cxn ang="0">
                <a:pos x="2204" y="3250"/>
              </a:cxn>
              <a:cxn ang="0">
                <a:pos x="2314" y="2376"/>
              </a:cxn>
              <a:cxn ang="0">
                <a:pos x="2061" y="3135"/>
              </a:cxn>
              <a:cxn ang="0">
                <a:pos x="1221" y="3258"/>
              </a:cxn>
              <a:cxn ang="0">
                <a:pos x="634" y="2660"/>
              </a:cxn>
              <a:cxn ang="0">
                <a:pos x="576" y="2816"/>
              </a:cxn>
              <a:cxn ang="0">
                <a:pos x="447" y="2517"/>
              </a:cxn>
              <a:cxn ang="0">
                <a:pos x="2295" y="708"/>
              </a:cxn>
              <a:cxn ang="0">
                <a:pos x="1842" y="37"/>
              </a:cxn>
              <a:cxn ang="0">
                <a:pos x="2045" y="1088"/>
              </a:cxn>
              <a:cxn ang="0">
                <a:pos x="2501" y="799"/>
              </a:cxn>
              <a:cxn ang="0">
                <a:pos x="2657" y="680"/>
              </a:cxn>
              <a:cxn ang="0">
                <a:pos x="3723" y="364"/>
              </a:cxn>
              <a:cxn ang="0">
                <a:pos x="4978" y="22"/>
              </a:cxn>
              <a:cxn ang="0">
                <a:pos x="5529" y="545"/>
              </a:cxn>
              <a:cxn ang="0">
                <a:pos x="5535" y="1200"/>
              </a:cxn>
              <a:cxn ang="0">
                <a:pos x="6070" y="846"/>
              </a:cxn>
              <a:cxn ang="0">
                <a:pos x="6234" y="638"/>
              </a:cxn>
            </a:cxnLst>
            <a:rect l="0" t="0" r="r" b="b"/>
            <a:pathLst>
              <a:path w="13427" h="5676">
                <a:moveTo>
                  <a:pt x="6960" y="1172"/>
                </a:moveTo>
                <a:lnTo>
                  <a:pt x="6985" y="1184"/>
                </a:lnTo>
                <a:lnTo>
                  <a:pt x="7010" y="1196"/>
                </a:lnTo>
                <a:lnTo>
                  <a:pt x="7039" y="1206"/>
                </a:lnTo>
                <a:lnTo>
                  <a:pt x="7068" y="1215"/>
                </a:lnTo>
                <a:lnTo>
                  <a:pt x="7100" y="1223"/>
                </a:lnTo>
                <a:lnTo>
                  <a:pt x="7133" y="1228"/>
                </a:lnTo>
                <a:lnTo>
                  <a:pt x="7150" y="1230"/>
                </a:lnTo>
                <a:lnTo>
                  <a:pt x="7167" y="1231"/>
                </a:lnTo>
                <a:lnTo>
                  <a:pt x="7185" y="1232"/>
                </a:lnTo>
                <a:lnTo>
                  <a:pt x="7202" y="1232"/>
                </a:lnTo>
                <a:lnTo>
                  <a:pt x="7221" y="1232"/>
                </a:lnTo>
                <a:lnTo>
                  <a:pt x="7239" y="1231"/>
                </a:lnTo>
                <a:lnTo>
                  <a:pt x="7256" y="1230"/>
                </a:lnTo>
                <a:lnTo>
                  <a:pt x="7274" y="1227"/>
                </a:lnTo>
                <a:lnTo>
                  <a:pt x="7290" y="1225"/>
                </a:lnTo>
                <a:lnTo>
                  <a:pt x="7306" y="1222"/>
                </a:lnTo>
                <a:lnTo>
                  <a:pt x="7322" y="1218"/>
                </a:lnTo>
                <a:lnTo>
                  <a:pt x="7337" y="1213"/>
                </a:lnTo>
                <a:lnTo>
                  <a:pt x="7351" y="1208"/>
                </a:lnTo>
                <a:lnTo>
                  <a:pt x="7364" y="1202"/>
                </a:lnTo>
                <a:lnTo>
                  <a:pt x="7379" y="1197"/>
                </a:lnTo>
                <a:lnTo>
                  <a:pt x="7391" y="1190"/>
                </a:lnTo>
                <a:lnTo>
                  <a:pt x="7403" y="1183"/>
                </a:lnTo>
                <a:lnTo>
                  <a:pt x="7415" y="1176"/>
                </a:lnTo>
                <a:lnTo>
                  <a:pt x="7427" y="1168"/>
                </a:lnTo>
                <a:lnTo>
                  <a:pt x="7437" y="1159"/>
                </a:lnTo>
                <a:lnTo>
                  <a:pt x="7447" y="1151"/>
                </a:lnTo>
                <a:lnTo>
                  <a:pt x="7456" y="1142"/>
                </a:lnTo>
                <a:lnTo>
                  <a:pt x="7464" y="1132"/>
                </a:lnTo>
                <a:lnTo>
                  <a:pt x="7473" y="1122"/>
                </a:lnTo>
                <a:lnTo>
                  <a:pt x="7481" y="1111"/>
                </a:lnTo>
                <a:lnTo>
                  <a:pt x="7488" y="1100"/>
                </a:lnTo>
                <a:lnTo>
                  <a:pt x="7494" y="1089"/>
                </a:lnTo>
                <a:lnTo>
                  <a:pt x="7499" y="1078"/>
                </a:lnTo>
                <a:lnTo>
                  <a:pt x="7504" y="1065"/>
                </a:lnTo>
                <a:lnTo>
                  <a:pt x="7509" y="1053"/>
                </a:lnTo>
                <a:lnTo>
                  <a:pt x="7512" y="1041"/>
                </a:lnTo>
                <a:lnTo>
                  <a:pt x="7515" y="1028"/>
                </a:lnTo>
                <a:lnTo>
                  <a:pt x="7519" y="1014"/>
                </a:lnTo>
                <a:lnTo>
                  <a:pt x="7520" y="1001"/>
                </a:lnTo>
                <a:lnTo>
                  <a:pt x="7521" y="987"/>
                </a:lnTo>
                <a:lnTo>
                  <a:pt x="7522" y="972"/>
                </a:lnTo>
                <a:lnTo>
                  <a:pt x="7521" y="949"/>
                </a:lnTo>
                <a:lnTo>
                  <a:pt x="7518" y="928"/>
                </a:lnTo>
                <a:lnTo>
                  <a:pt x="7513" y="906"/>
                </a:lnTo>
                <a:lnTo>
                  <a:pt x="7506" y="886"/>
                </a:lnTo>
                <a:lnTo>
                  <a:pt x="7499" y="867"/>
                </a:lnTo>
                <a:lnTo>
                  <a:pt x="7489" y="849"/>
                </a:lnTo>
                <a:lnTo>
                  <a:pt x="7478" y="833"/>
                </a:lnTo>
                <a:lnTo>
                  <a:pt x="7463" y="816"/>
                </a:lnTo>
                <a:lnTo>
                  <a:pt x="7449" y="801"/>
                </a:lnTo>
                <a:lnTo>
                  <a:pt x="7432" y="787"/>
                </a:lnTo>
                <a:lnTo>
                  <a:pt x="7413" y="773"/>
                </a:lnTo>
                <a:lnTo>
                  <a:pt x="7393" y="761"/>
                </a:lnTo>
                <a:lnTo>
                  <a:pt x="7372" y="749"/>
                </a:lnTo>
                <a:lnTo>
                  <a:pt x="7348" y="737"/>
                </a:lnTo>
                <a:lnTo>
                  <a:pt x="7323" y="725"/>
                </a:lnTo>
                <a:lnTo>
                  <a:pt x="7296" y="715"/>
                </a:lnTo>
                <a:lnTo>
                  <a:pt x="7257" y="699"/>
                </a:lnTo>
                <a:lnTo>
                  <a:pt x="7224" y="684"/>
                </a:lnTo>
                <a:lnTo>
                  <a:pt x="7209" y="675"/>
                </a:lnTo>
                <a:lnTo>
                  <a:pt x="7196" y="668"/>
                </a:lnTo>
                <a:lnTo>
                  <a:pt x="7184" y="660"/>
                </a:lnTo>
                <a:lnTo>
                  <a:pt x="7174" y="652"/>
                </a:lnTo>
                <a:lnTo>
                  <a:pt x="7164" y="643"/>
                </a:lnTo>
                <a:lnTo>
                  <a:pt x="7156" y="634"/>
                </a:lnTo>
                <a:lnTo>
                  <a:pt x="7149" y="624"/>
                </a:lnTo>
                <a:lnTo>
                  <a:pt x="7144" y="614"/>
                </a:lnTo>
                <a:lnTo>
                  <a:pt x="7140" y="604"/>
                </a:lnTo>
                <a:lnTo>
                  <a:pt x="7137" y="593"/>
                </a:lnTo>
                <a:lnTo>
                  <a:pt x="7135" y="580"/>
                </a:lnTo>
                <a:lnTo>
                  <a:pt x="7135" y="568"/>
                </a:lnTo>
                <a:lnTo>
                  <a:pt x="7135" y="556"/>
                </a:lnTo>
                <a:lnTo>
                  <a:pt x="7137" y="545"/>
                </a:lnTo>
                <a:lnTo>
                  <a:pt x="7140" y="533"/>
                </a:lnTo>
                <a:lnTo>
                  <a:pt x="7144" y="522"/>
                </a:lnTo>
                <a:lnTo>
                  <a:pt x="7149" y="512"/>
                </a:lnTo>
                <a:lnTo>
                  <a:pt x="7155" y="503"/>
                </a:lnTo>
                <a:lnTo>
                  <a:pt x="7162" y="494"/>
                </a:lnTo>
                <a:lnTo>
                  <a:pt x="7171" y="485"/>
                </a:lnTo>
                <a:lnTo>
                  <a:pt x="7181" y="477"/>
                </a:lnTo>
                <a:lnTo>
                  <a:pt x="7191" y="471"/>
                </a:lnTo>
                <a:lnTo>
                  <a:pt x="7202" y="465"/>
                </a:lnTo>
                <a:lnTo>
                  <a:pt x="7215" y="460"/>
                </a:lnTo>
                <a:lnTo>
                  <a:pt x="7229" y="456"/>
                </a:lnTo>
                <a:lnTo>
                  <a:pt x="7244" y="453"/>
                </a:lnTo>
                <a:lnTo>
                  <a:pt x="7259" y="452"/>
                </a:lnTo>
                <a:lnTo>
                  <a:pt x="7277" y="451"/>
                </a:lnTo>
                <a:lnTo>
                  <a:pt x="7291" y="451"/>
                </a:lnTo>
                <a:lnTo>
                  <a:pt x="7305" y="452"/>
                </a:lnTo>
                <a:lnTo>
                  <a:pt x="7320" y="454"/>
                </a:lnTo>
                <a:lnTo>
                  <a:pt x="7333" y="456"/>
                </a:lnTo>
                <a:lnTo>
                  <a:pt x="7358" y="461"/>
                </a:lnTo>
                <a:lnTo>
                  <a:pt x="7382" y="468"/>
                </a:lnTo>
                <a:lnTo>
                  <a:pt x="7403" y="476"/>
                </a:lnTo>
                <a:lnTo>
                  <a:pt x="7422" y="484"/>
                </a:lnTo>
                <a:lnTo>
                  <a:pt x="7438" y="493"/>
                </a:lnTo>
                <a:lnTo>
                  <a:pt x="7452" y="501"/>
                </a:lnTo>
                <a:lnTo>
                  <a:pt x="7489" y="388"/>
                </a:lnTo>
                <a:lnTo>
                  <a:pt x="7471" y="377"/>
                </a:lnTo>
                <a:lnTo>
                  <a:pt x="7449" y="367"/>
                </a:lnTo>
                <a:lnTo>
                  <a:pt x="7426" y="359"/>
                </a:lnTo>
                <a:lnTo>
                  <a:pt x="7400" y="351"/>
                </a:lnTo>
                <a:lnTo>
                  <a:pt x="7373" y="345"/>
                </a:lnTo>
                <a:lnTo>
                  <a:pt x="7343" y="339"/>
                </a:lnTo>
                <a:lnTo>
                  <a:pt x="7312" y="336"/>
                </a:lnTo>
                <a:lnTo>
                  <a:pt x="7280" y="335"/>
                </a:lnTo>
                <a:lnTo>
                  <a:pt x="7263" y="335"/>
                </a:lnTo>
                <a:lnTo>
                  <a:pt x="7246" y="336"/>
                </a:lnTo>
                <a:lnTo>
                  <a:pt x="7231" y="338"/>
                </a:lnTo>
                <a:lnTo>
                  <a:pt x="7214" y="341"/>
                </a:lnTo>
                <a:lnTo>
                  <a:pt x="7199" y="344"/>
                </a:lnTo>
                <a:lnTo>
                  <a:pt x="7185" y="347"/>
                </a:lnTo>
                <a:lnTo>
                  <a:pt x="7171" y="351"/>
                </a:lnTo>
                <a:lnTo>
                  <a:pt x="7156" y="355"/>
                </a:lnTo>
                <a:lnTo>
                  <a:pt x="7143" y="360"/>
                </a:lnTo>
                <a:lnTo>
                  <a:pt x="7131" y="366"/>
                </a:lnTo>
                <a:lnTo>
                  <a:pt x="7117" y="372"/>
                </a:lnTo>
                <a:lnTo>
                  <a:pt x="7106" y="378"/>
                </a:lnTo>
                <a:lnTo>
                  <a:pt x="7094" y="385"/>
                </a:lnTo>
                <a:lnTo>
                  <a:pt x="7084" y="394"/>
                </a:lnTo>
                <a:lnTo>
                  <a:pt x="7074" y="401"/>
                </a:lnTo>
                <a:lnTo>
                  <a:pt x="7063" y="410"/>
                </a:lnTo>
                <a:lnTo>
                  <a:pt x="7054" y="418"/>
                </a:lnTo>
                <a:lnTo>
                  <a:pt x="7045" y="427"/>
                </a:lnTo>
                <a:lnTo>
                  <a:pt x="7037" y="436"/>
                </a:lnTo>
                <a:lnTo>
                  <a:pt x="7030" y="447"/>
                </a:lnTo>
                <a:lnTo>
                  <a:pt x="7023" y="457"/>
                </a:lnTo>
                <a:lnTo>
                  <a:pt x="7015" y="467"/>
                </a:lnTo>
                <a:lnTo>
                  <a:pt x="7009" y="478"/>
                </a:lnTo>
                <a:lnTo>
                  <a:pt x="7004" y="490"/>
                </a:lnTo>
                <a:lnTo>
                  <a:pt x="6999" y="501"/>
                </a:lnTo>
                <a:lnTo>
                  <a:pt x="6995" y="513"/>
                </a:lnTo>
                <a:lnTo>
                  <a:pt x="6992" y="524"/>
                </a:lnTo>
                <a:lnTo>
                  <a:pt x="6989" y="537"/>
                </a:lnTo>
                <a:lnTo>
                  <a:pt x="6987" y="549"/>
                </a:lnTo>
                <a:lnTo>
                  <a:pt x="6985" y="562"/>
                </a:lnTo>
                <a:lnTo>
                  <a:pt x="6984" y="574"/>
                </a:lnTo>
                <a:lnTo>
                  <a:pt x="6984" y="588"/>
                </a:lnTo>
                <a:lnTo>
                  <a:pt x="6985" y="606"/>
                </a:lnTo>
                <a:lnTo>
                  <a:pt x="6987" y="624"/>
                </a:lnTo>
                <a:lnTo>
                  <a:pt x="6991" y="643"/>
                </a:lnTo>
                <a:lnTo>
                  <a:pt x="6997" y="660"/>
                </a:lnTo>
                <a:lnTo>
                  <a:pt x="7005" y="677"/>
                </a:lnTo>
                <a:lnTo>
                  <a:pt x="7015" y="694"/>
                </a:lnTo>
                <a:lnTo>
                  <a:pt x="7027" y="710"/>
                </a:lnTo>
                <a:lnTo>
                  <a:pt x="7040" y="725"/>
                </a:lnTo>
                <a:lnTo>
                  <a:pt x="7054" y="741"/>
                </a:lnTo>
                <a:lnTo>
                  <a:pt x="7072" y="755"/>
                </a:lnTo>
                <a:lnTo>
                  <a:pt x="7090" y="769"/>
                </a:lnTo>
                <a:lnTo>
                  <a:pt x="7111" y="783"/>
                </a:lnTo>
                <a:lnTo>
                  <a:pt x="7134" y="796"/>
                </a:lnTo>
                <a:lnTo>
                  <a:pt x="7158" y="808"/>
                </a:lnTo>
                <a:lnTo>
                  <a:pt x="7184" y="819"/>
                </a:lnTo>
                <a:lnTo>
                  <a:pt x="7212" y="831"/>
                </a:lnTo>
                <a:lnTo>
                  <a:pt x="7233" y="839"/>
                </a:lnTo>
                <a:lnTo>
                  <a:pt x="7252" y="847"/>
                </a:lnTo>
                <a:lnTo>
                  <a:pt x="7270" y="854"/>
                </a:lnTo>
                <a:lnTo>
                  <a:pt x="7285" y="862"/>
                </a:lnTo>
                <a:lnTo>
                  <a:pt x="7299" y="870"/>
                </a:lnTo>
                <a:lnTo>
                  <a:pt x="7312" y="879"/>
                </a:lnTo>
                <a:lnTo>
                  <a:pt x="7324" y="888"/>
                </a:lnTo>
                <a:lnTo>
                  <a:pt x="7334" y="897"/>
                </a:lnTo>
                <a:lnTo>
                  <a:pt x="7343" y="906"/>
                </a:lnTo>
                <a:lnTo>
                  <a:pt x="7350" y="916"/>
                </a:lnTo>
                <a:lnTo>
                  <a:pt x="7356" y="927"/>
                </a:lnTo>
                <a:lnTo>
                  <a:pt x="7361" y="937"/>
                </a:lnTo>
                <a:lnTo>
                  <a:pt x="7365" y="948"/>
                </a:lnTo>
                <a:lnTo>
                  <a:pt x="7369" y="960"/>
                </a:lnTo>
                <a:lnTo>
                  <a:pt x="7370" y="974"/>
                </a:lnTo>
                <a:lnTo>
                  <a:pt x="7371" y="987"/>
                </a:lnTo>
                <a:lnTo>
                  <a:pt x="7370" y="1000"/>
                </a:lnTo>
                <a:lnTo>
                  <a:pt x="7368" y="1013"/>
                </a:lnTo>
                <a:lnTo>
                  <a:pt x="7364" y="1026"/>
                </a:lnTo>
                <a:lnTo>
                  <a:pt x="7360" y="1038"/>
                </a:lnTo>
                <a:lnTo>
                  <a:pt x="7354" y="1049"/>
                </a:lnTo>
                <a:lnTo>
                  <a:pt x="7348" y="1059"/>
                </a:lnTo>
                <a:lnTo>
                  <a:pt x="7340" y="1069"/>
                </a:lnTo>
                <a:lnTo>
                  <a:pt x="7330" y="1078"/>
                </a:lnTo>
                <a:lnTo>
                  <a:pt x="7319" y="1086"/>
                </a:lnTo>
                <a:lnTo>
                  <a:pt x="7307" y="1093"/>
                </a:lnTo>
                <a:lnTo>
                  <a:pt x="7293" y="1099"/>
                </a:lnTo>
                <a:lnTo>
                  <a:pt x="7279" y="1105"/>
                </a:lnTo>
                <a:lnTo>
                  <a:pt x="7262" y="1109"/>
                </a:lnTo>
                <a:lnTo>
                  <a:pt x="7245" y="1112"/>
                </a:lnTo>
                <a:lnTo>
                  <a:pt x="7226" y="1114"/>
                </a:lnTo>
                <a:lnTo>
                  <a:pt x="7205" y="1114"/>
                </a:lnTo>
                <a:lnTo>
                  <a:pt x="7191" y="1114"/>
                </a:lnTo>
                <a:lnTo>
                  <a:pt x="7176" y="1113"/>
                </a:lnTo>
                <a:lnTo>
                  <a:pt x="7161" y="1111"/>
                </a:lnTo>
                <a:lnTo>
                  <a:pt x="7147" y="1109"/>
                </a:lnTo>
                <a:lnTo>
                  <a:pt x="7118" y="1103"/>
                </a:lnTo>
                <a:lnTo>
                  <a:pt x="7090" y="1095"/>
                </a:lnTo>
                <a:lnTo>
                  <a:pt x="7064" y="1086"/>
                </a:lnTo>
                <a:lnTo>
                  <a:pt x="7040" y="1076"/>
                </a:lnTo>
                <a:lnTo>
                  <a:pt x="7017" y="1065"/>
                </a:lnTo>
                <a:lnTo>
                  <a:pt x="6998" y="1054"/>
                </a:lnTo>
                <a:lnTo>
                  <a:pt x="6960" y="1172"/>
                </a:lnTo>
                <a:close/>
                <a:moveTo>
                  <a:pt x="8843" y="4937"/>
                </a:moveTo>
                <a:lnTo>
                  <a:pt x="8842" y="4959"/>
                </a:lnTo>
                <a:lnTo>
                  <a:pt x="8840" y="4981"/>
                </a:lnTo>
                <a:lnTo>
                  <a:pt x="8838" y="4991"/>
                </a:lnTo>
                <a:lnTo>
                  <a:pt x="8836" y="5001"/>
                </a:lnTo>
                <a:lnTo>
                  <a:pt x="8834" y="5011"/>
                </a:lnTo>
                <a:lnTo>
                  <a:pt x="8831" y="5021"/>
                </a:lnTo>
                <a:lnTo>
                  <a:pt x="8824" y="5039"/>
                </a:lnTo>
                <a:lnTo>
                  <a:pt x="8817" y="5056"/>
                </a:lnTo>
                <a:lnTo>
                  <a:pt x="8808" y="5074"/>
                </a:lnTo>
                <a:lnTo>
                  <a:pt x="8797" y="5089"/>
                </a:lnTo>
                <a:lnTo>
                  <a:pt x="8786" y="5103"/>
                </a:lnTo>
                <a:lnTo>
                  <a:pt x="8774" y="5117"/>
                </a:lnTo>
                <a:lnTo>
                  <a:pt x="8761" y="5129"/>
                </a:lnTo>
                <a:lnTo>
                  <a:pt x="8747" y="5140"/>
                </a:lnTo>
                <a:lnTo>
                  <a:pt x="8733" y="5149"/>
                </a:lnTo>
                <a:lnTo>
                  <a:pt x="8718" y="5159"/>
                </a:lnTo>
                <a:lnTo>
                  <a:pt x="8701" y="5166"/>
                </a:lnTo>
                <a:lnTo>
                  <a:pt x="8685" y="5172"/>
                </a:lnTo>
                <a:lnTo>
                  <a:pt x="8668" y="5176"/>
                </a:lnTo>
                <a:lnTo>
                  <a:pt x="8650" y="5180"/>
                </a:lnTo>
                <a:lnTo>
                  <a:pt x="8632" y="5182"/>
                </a:lnTo>
                <a:lnTo>
                  <a:pt x="8615" y="5182"/>
                </a:lnTo>
                <a:lnTo>
                  <a:pt x="8599" y="5182"/>
                </a:lnTo>
                <a:lnTo>
                  <a:pt x="8584" y="5181"/>
                </a:lnTo>
                <a:lnTo>
                  <a:pt x="8570" y="5179"/>
                </a:lnTo>
                <a:lnTo>
                  <a:pt x="8556" y="5176"/>
                </a:lnTo>
                <a:lnTo>
                  <a:pt x="8542" y="5173"/>
                </a:lnTo>
                <a:lnTo>
                  <a:pt x="8529" y="5169"/>
                </a:lnTo>
                <a:lnTo>
                  <a:pt x="8517" y="5164"/>
                </a:lnTo>
                <a:lnTo>
                  <a:pt x="8504" y="5157"/>
                </a:lnTo>
                <a:lnTo>
                  <a:pt x="8493" y="5151"/>
                </a:lnTo>
                <a:lnTo>
                  <a:pt x="8482" y="5144"/>
                </a:lnTo>
                <a:lnTo>
                  <a:pt x="8471" y="5137"/>
                </a:lnTo>
                <a:lnTo>
                  <a:pt x="8461" y="5129"/>
                </a:lnTo>
                <a:lnTo>
                  <a:pt x="8451" y="5120"/>
                </a:lnTo>
                <a:lnTo>
                  <a:pt x="8442" y="5111"/>
                </a:lnTo>
                <a:lnTo>
                  <a:pt x="8433" y="5101"/>
                </a:lnTo>
                <a:lnTo>
                  <a:pt x="8425" y="5090"/>
                </a:lnTo>
                <a:lnTo>
                  <a:pt x="8417" y="5080"/>
                </a:lnTo>
                <a:lnTo>
                  <a:pt x="8410" y="5069"/>
                </a:lnTo>
                <a:lnTo>
                  <a:pt x="8403" y="5056"/>
                </a:lnTo>
                <a:lnTo>
                  <a:pt x="8397" y="5044"/>
                </a:lnTo>
                <a:lnTo>
                  <a:pt x="8391" y="5032"/>
                </a:lnTo>
                <a:lnTo>
                  <a:pt x="8386" y="5020"/>
                </a:lnTo>
                <a:lnTo>
                  <a:pt x="8381" y="5005"/>
                </a:lnTo>
                <a:lnTo>
                  <a:pt x="8377" y="4992"/>
                </a:lnTo>
                <a:lnTo>
                  <a:pt x="8373" y="4978"/>
                </a:lnTo>
                <a:lnTo>
                  <a:pt x="8370" y="4965"/>
                </a:lnTo>
                <a:lnTo>
                  <a:pt x="8367" y="4949"/>
                </a:lnTo>
                <a:lnTo>
                  <a:pt x="8365" y="4935"/>
                </a:lnTo>
                <a:lnTo>
                  <a:pt x="8362" y="4904"/>
                </a:lnTo>
                <a:lnTo>
                  <a:pt x="8361" y="4874"/>
                </a:lnTo>
                <a:lnTo>
                  <a:pt x="8361" y="4855"/>
                </a:lnTo>
                <a:lnTo>
                  <a:pt x="8362" y="4837"/>
                </a:lnTo>
                <a:lnTo>
                  <a:pt x="8364" y="4820"/>
                </a:lnTo>
                <a:lnTo>
                  <a:pt x="8366" y="4802"/>
                </a:lnTo>
                <a:lnTo>
                  <a:pt x="8368" y="4785"/>
                </a:lnTo>
                <a:lnTo>
                  <a:pt x="8372" y="4769"/>
                </a:lnTo>
                <a:lnTo>
                  <a:pt x="8375" y="4753"/>
                </a:lnTo>
                <a:lnTo>
                  <a:pt x="8380" y="4738"/>
                </a:lnTo>
                <a:lnTo>
                  <a:pt x="8384" y="4724"/>
                </a:lnTo>
                <a:lnTo>
                  <a:pt x="8390" y="4709"/>
                </a:lnTo>
                <a:lnTo>
                  <a:pt x="8395" y="4695"/>
                </a:lnTo>
                <a:lnTo>
                  <a:pt x="8402" y="4682"/>
                </a:lnTo>
                <a:lnTo>
                  <a:pt x="8410" y="4669"/>
                </a:lnTo>
                <a:lnTo>
                  <a:pt x="8417" y="4657"/>
                </a:lnTo>
                <a:lnTo>
                  <a:pt x="8424" y="4646"/>
                </a:lnTo>
                <a:lnTo>
                  <a:pt x="8432" y="4635"/>
                </a:lnTo>
                <a:lnTo>
                  <a:pt x="8441" y="4625"/>
                </a:lnTo>
                <a:lnTo>
                  <a:pt x="8450" y="4615"/>
                </a:lnTo>
                <a:lnTo>
                  <a:pt x="8460" y="4606"/>
                </a:lnTo>
                <a:lnTo>
                  <a:pt x="8470" y="4597"/>
                </a:lnTo>
                <a:lnTo>
                  <a:pt x="8480" y="4590"/>
                </a:lnTo>
                <a:lnTo>
                  <a:pt x="8491" y="4583"/>
                </a:lnTo>
                <a:lnTo>
                  <a:pt x="8501" y="4576"/>
                </a:lnTo>
                <a:lnTo>
                  <a:pt x="8514" y="4569"/>
                </a:lnTo>
                <a:lnTo>
                  <a:pt x="8525" y="4564"/>
                </a:lnTo>
                <a:lnTo>
                  <a:pt x="8537" y="4560"/>
                </a:lnTo>
                <a:lnTo>
                  <a:pt x="8549" y="4556"/>
                </a:lnTo>
                <a:lnTo>
                  <a:pt x="8563" y="4553"/>
                </a:lnTo>
                <a:lnTo>
                  <a:pt x="8575" y="4550"/>
                </a:lnTo>
                <a:lnTo>
                  <a:pt x="8589" y="4548"/>
                </a:lnTo>
                <a:lnTo>
                  <a:pt x="8602" y="4547"/>
                </a:lnTo>
                <a:lnTo>
                  <a:pt x="8616" y="4547"/>
                </a:lnTo>
                <a:lnTo>
                  <a:pt x="8637" y="4548"/>
                </a:lnTo>
                <a:lnTo>
                  <a:pt x="8658" y="4550"/>
                </a:lnTo>
                <a:lnTo>
                  <a:pt x="8677" y="4554"/>
                </a:lnTo>
                <a:lnTo>
                  <a:pt x="8695" y="4560"/>
                </a:lnTo>
                <a:lnTo>
                  <a:pt x="8712" y="4567"/>
                </a:lnTo>
                <a:lnTo>
                  <a:pt x="8728" y="4576"/>
                </a:lnTo>
                <a:lnTo>
                  <a:pt x="8743" y="4585"/>
                </a:lnTo>
                <a:lnTo>
                  <a:pt x="8758" y="4596"/>
                </a:lnTo>
                <a:lnTo>
                  <a:pt x="8771" y="4607"/>
                </a:lnTo>
                <a:lnTo>
                  <a:pt x="8783" y="4620"/>
                </a:lnTo>
                <a:lnTo>
                  <a:pt x="8794" y="4634"/>
                </a:lnTo>
                <a:lnTo>
                  <a:pt x="8805" y="4649"/>
                </a:lnTo>
                <a:lnTo>
                  <a:pt x="8814" y="4664"/>
                </a:lnTo>
                <a:lnTo>
                  <a:pt x="8822" y="4680"/>
                </a:lnTo>
                <a:lnTo>
                  <a:pt x="8829" y="4697"/>
                </a:lnTo>
                <a:lnTo>
                  <a:pt x="8834" y="4713"/>
                </a:lnTo>
                <a:lnTo>
                  <a:pt x="8839" y="4730"/>
                </a:lnTo>
                <a:lnTo>
                  <a:pt x="8841" y="4747"/>
                </a:lnTo>
                <a:lnTo>
                  <a:pt x="8843" y="4764"/>
                </a:lnTo>
                <a:lnTo>
                  <a:pt x="8843" y="4783"/>
                </a:lnTo>
                <a:lnTo>
                  <a:pt x="8843" y="4937"/>
                </a:lnTo>
                <a:close/>
                <a:moveTo>
                  <a:pt x="545" y="5198"/>
                </a:moveTo>
                <a:lnTo>
                  <a:pt x="522" y="5197"/>
                </a:lnTo>
                <a:lnTo>
                  <a:pt x="500" y="5195"/>
                </a:lnTo>
                <a:lnTo>
                  <a:pt x="478" y="5192"/>
                </a:lnTo>
                <a:lnTo>
                  <a:pt x="458" y="5188"/>
                </a:lnTo>
                <a:lnTo>
                  <a:pt x="438" y="5182"/>
                </a:lnTo>
                <a:lnTo>
                  <a:pt x="419" y="5175"/>
                </a:lnTo>
                <a:lnTo>
                  <a:pt x="400" y="5168"/>
                </a:lnTo>
                <a:lnTo>
                  <a:pt x="382" y="5159"/>
                </a:lnTo>
                <a:lnTo>
                  <a:pt x="365" y="5148"/>
                </a:lnTo>
                <a:lnTo>
                  <a:pt x="348" y="5137"/>
                </a:lnTo>
                <a:lnTo>
                  <a:pt x="332" y="5125"/>
                </a:lnTo>
                <a:lnTo>
                  <a:pt x="317" y="5112"/>
                </a:lnTo>
                <a:lnTo>
                  <a:pt x="302" y="5097"/>
                </a:lnTo>
                <a:lnTo>
                  <a:pt x="288" y="5083"/>
                </a:lnTo>
                <a:lnTo>
                  <a:pt x="275" y="5067"/>
                </a:lnTo>
                <a:lnTo>
                  <a:pt x="262" y="5050"/>
                </a:lnTo>
                <a:lnTo>
                  <a:pt x="251" y="5034"/>
                </a:lnTo>
                <a:lnTo>
                  <a:pt x="239" y="5016"/>
                </a:lnTo>
                <a:lnTo>
                  <a:pt x="229" y="4997"/>
                </a:lnTo>
                <a:lnTo>
                  <a:pt x="219" y="4978"/>
                </a:lnTo>
                <a:lnTo>
                  <a:pt x="211" y="4958"/>
                </a:lnTo>
                <a:lnTo>
                  <a:pt x="203" y="4938"/>
                </a:lnTo>
                <a:lnTo>
                  <a:pt x="195" y="4918"/>
                </a:lnTo>
                <a:lnTo>
                  <a:pt x="188" y="4896"/>
                </a:lnTo>
                <a:lnTo>
                  <a:pt x="182" y="4875"/>
                </a:lnTo>
                <a:lnTo>
                  <a:pt x="177" y="4852"/>
                </a:lnTo>
                <a:lnTo>
                  <a:pt x="173" y="4830"/>
                </a:lnTo>
                <a:lnTo>
                  <a:pt x="169" y="4807"/>
                </a:lnTo>
                <a:lnTo>
                  <a:pt x="166" y="4784"/>
                </a:lnTo>
                <a:lnTo>
                  <a:pt x="164" y="4760"/>
                </a:lnTo>
                <a:lnTo>
                  <a:pt x="163" y="4737"/>
                </a:lnTo>
                <a:lnTo>
                  <a:pt x="163" y="4713"/>
                </a:lnTo>
                <a:lnTo>
                  <a:pt x="163" y="4690"/>
                </a:lnTo>
                <a:lnTo>
                  <a:pt x="164" y="4665"/>
                </a:lnTo>
                <a:lnTo>
                  <a:pt x="166" y="4642"/>
                </a:lnTo>
                <a:lnTo>
                  <a:pt x="169" y="4618"/>
                </a:lnTo>
                <a:lnTo>
                  <a:pt x="172" y="4595"/>
                </a:lnTo>
                <a:lnTo>
                  <a:pt x="176" y="4571"/>
                </a:lnTo>
                <a:lnTo>
                  <a:pt x="181" y="4549"/>
                </a:lnTo>
                <a:lnTo>
                  <a:pt x="186" y="4527"/>
                </a:lnTo>
                <a:lnTo>
                  <a:pt x="194" y="4505"/>
                </a:lnTo>
                <a:lnTo>
                  <a:pt x="201" y="4484"/>
                </a:lnTo>
                <a:lnTo>
                  <a:pt x="208" y="4462"/>
                </a:lnTo>
                <a:lnTo>
                  <a:pt x="217" y="4442"/>
                </a:lnTo>
                <a:lnTo>
                  <a:pt x="226" y="4422"/>
                </a:lnTo>
                <a:lnTo>
                  <a:pt x="236" y="4403"/>
                </a:lnTo>
                <a:lnTo>
                  <a:pt x="248" y="4385"/>
                </a:lnTo>
                <a:lnTo>
                  <a:pt x="259" y="4367"/>
                </a:lnTo>
                <a:lnTo>
                  <a:pt x="271" y="4350"/>
                </a:lnTo>
                <a:lnTo>
                  <a:pt x="284" y="4335"/>
                </a:lnTo>
                <a:lnTo>
                  <a:pt x="299" y="4319"/>
                </a:lnTo>
                <a:lnTo>
                  <a:pt x="313" y="4304"/>
                </a:lnTo>
                <a:lnTo>
                  <a:pt x="328" y="4291"/>
                </a:lnTo>
                <a:lnTo>
                  <a:pt x="345" y="4278"/>
                </a:lnTo>
                <a:lnTo>
                  <a:pt x="361" y="4267"/>
                </a:lnTo>
                <a:lnTo>
                  <a:pt x="379" y="4257"/>
                </a:lnTo>
                <a:lnTo>
                  <a:pt x="398" y="4247"/>
                </a:lnTo>
                <a:lnTo>
                  <a:pt x="417" y="4239"/>
                </a:lnTo>
                <a:lnTo>
                  <a:pt x="436" y="4231"/>
                </a:lnTo>
                <a:lnTo>
                  <a:pt x="457" y="4225"/>
                </a:lnTo>
                <a:lnTo>
                  <a:pt x="479" y="4221"/>
                </a:lnTo>
                <a:lnTo>
                  <a:pt x="501" y="4218"/>
                </a:lnTo>
                <a:lnTo>
                  <a:pt x="524" y="4216"/>
                </a:lnTo>
                <a:lnTo>
                  <a:pt x="548" y="4215"/>
                </a:lnTo>
                <a:lnTo>
                  <a:pt x="571" y="4216"/>
                </a:lnTo>
                <a:lnTo>
                  <a:pt x="595" y="4218"/>
                </a:lnTo>
                <a:lnTo>
                  <a:pt x="617" y="4221"/>
                </a:lnTo>
                <a:lnTo>
                  <a:pt x="639" y="4226"/>
                </a:lnTo>
                <a:lnTo>
                  <a:pt x="659" y="4232"/>
                </a:lnTo>
                <a:lnTo>
                  <a:pt x="678" y="4240"/>
                </a:lnTo>
                <a:lnTo>
                  <a:pt x="698" y="4248"/>
                </a:lnTo>
                <a:lnTo>
                  <a:pt x="716" y="4258"/>
                </a:lnTo>
                <a:lnTo>
                  <a:pt x="733" y="4268"/>
                </a:lnTo>
                <a:lnTo>
                  <a:pt x="750" y="4279"/>
                </a:lnTo>
                <a:lnTo>
                  <a:pt x="766" y="4293"/>
                </a:lnTo>
                <a:lnTo>
                  <a:pt x="781" y="4306"/>
                </a:lnTo>
                <a:lnTo>
                  <a:pt x="796" y="4320"/>
                </a:lnTo>
                <a:lnTo>
                  <a:pt x="810" y="4336"/>
                </a:lnTo>
                <a:lnTo>
                  <a:pt x="823" y="4352"/>
                </a:lnTo>
                <a:lnTo>
                  <a:pt x="836" y="4369"/>
                </a:lnTo>
                <a:lnTo>
                  <a:pt x="847" y="4387"/>
                </a:lnTo>
                <a:lnTo>
                  <a:pt x="857" y="4405"/>
                </a:lnTo>
                <a:lnTo>
                  <a:pt x="867" y="4423"/>
                </a:lnTo>
                <a:lnTo>
                  <a:pt x="876" y="4443"/>
                </a:lnTo>
                <a:lnTo>
                  <a:pt x="884" y="4463"/>
                </a:lnTo>
                <a:lnTo>
                  <a:pt x="893" y="4484"/>
                </a:lnTo>
                <a:lnTo>
                  <a:pt x="900" y="4504"/>
                </a:lnTo>
                <a:lnTo>
                  <a:pt x="906" y="4526"/>
                </a:lnTo>
                <a:lnTo>
                  <a:pt x="911" y="4547"/>
                </a:lnTo>
                <a:lnTo>
                  <a:pt x="916" y="4568"/>
                </a:lnTo>
                <a:lnTo>
                  <a:pt x="920" y="4590"/>
                </a:lnTo>
                <a:lnTo>
                  <a:pt x="923" y="4612"/>
                </a:lnTo>
                <a:lnTo>
                  <a:pt x="926" y="4635"/>
                </a:lnTo>
                <a:lnTo>
                  <a:pt x="927" y="4656"/>
                </a:lnTo>
                <a:lnTo>
                  <a:pt x="929" y="4679"/>
                </a:lnTo>
                <a:lnTo>
                  <a:pt x="929" y="4701"/>
                </a:lnTo>
                <a:lnTo>
                  <a:pt x="928" y="4727"/>
                </a:lnTo>
                <a:lnTo>
                  <a:pt x="927" y="4752"/>
                </a:lnTo>
                <a:lnTo>
                  <a:pt x="925" y="4777"/>
                </a:lnTo>
                <a:lnTo>
                  <a:pt x="923" y="4801"/>
                </a:lnTo>
                <a:lnTo>
                  <a:pt x="919" y="4825"/>
                </a:lnTo>
                <a:lnTo>
                  <a:pt x="915" y="4848"/>
                </a:lnTo>
                <a:lnTo>
                  <a:pt x="910" y="4872"/>
                </a:lnTo>
                <a:lnTo>
                  <a:pt x="904" y="4894"/>
                </a:lnTo>
                <a:lnTo>
                  <a:pt x="897" y="4916"/>
                </a:lnTo>
                <a:lnTo>
                  <a:pt x="890" y="4937"/>
                </a:lnTo>
                <a:lnTo>
                  <a:pt x="881" y="4957"/>
                </a:lnTo>
                <a:lnTo>
                  <a:pt x="872" y="4978"/>
                </a:lnTo>
                <a:lnTo>
                  <a:pt x="863" y="4997"/>
                </a:lnTo>
                <a:lnTo>
                  <a:pt x="853" y="5017"/>
                </a:lnTo>
                <a:lnTo>
                  <a:pt x="842" y="5034"/>
                </a:lnTo>
                <a:lnTo>
                  <a:pt x="829" y="5051"/>
                </a:lnTo>
                <a:lnTo>
                  <a:pt x="817" y="5069"/>
                </a:lnTo>
                <a:lnTo>
                  <a:pt x="804" y="5084"/>
                </a:lnTo>
                <a:lnTo>
                  <a:pt x="790" y="5099"/>
                </a:lnTo>
                <a:lnTo>
                  <a:pt x="775" y="5113"/>
                </a:lnTo>
                <a:lnTo>
                  <a:pt x="760" y="5126"/>
                </a:lnTo>
                <a:lnTo>
                  <a:pt x="744" y="5138"/>
                </a:lnTo>
                <a:lnTo>
                  <a:pt x="726" y="5149"/>
                </a:lnTo>
                <a:lnTo>
                  <a:pt x="709" y="5159"/>
                </a:lnTo>
                <a:lnTo>
                  <a:pt x="692" y="5168"/>
                </a:lnTo>
                <a:lnTo>
                  <a:pt x="672" y="5176"/>
                </a:lnTo>
                <a:lnTo>
                  <a:pt x="653" y="5183"/>
                </a:lnTo>
                <a:lnTo>
                  <a:pt x="632" y="5188"/>
                </a:lnTo>
                <a:lnTo>
                  <a:pt x="612" y="5192"/>
                </a:lnTo>
                <a:lnTo>
                  <a:pt x="591" y="5196"/>
                </a:lnTo>
                <a:lnTo>
                  <a:pt x="569" y="5197"/>
                </a:lnTo>
                <a:lnTo>
                  <a:pt x="546" y="5198"/>
                </a:lnTo>
                <a:lnTo>
                  <a:pt x="545" y="5198"/>
                </a:lnTo>
                <a:close/>
                <a:moveTo>
                  <a:pt x="538" y="5325"/>
                </a:moveTo>
                <a:lnTo>
                  <a:pt x="567" y="5324"/>
                </a:lnTo>
                <a:lnTo>
                  <a:pt x="595" y="5322"/>
                </a:lnTo>
                <a:lnTo>
                  <a:pt x="622" y="5319"/>
                </a:lnTo>
                <a:lnTo>
                  <a:pt x="650" y="5315"/>
                </a:lnTo>
                <a:lnTo>
                  <a:pt x="676" y="5309"/>
                </a:lnTo>
                <a:lnTo>
                  <a:pt x="703" y="5301"/>
                </a:lnTo>
                <a:lnTo>
                  <a:pt x="728" y="5293"/>
                </a:lnTo>
                <a:lnTo>
                  <a:pt x="754" y="5284"/>
                </a:lnTo>
                <a:lnTo>
                  <a:pt x="778" y="5273"/>
                </a:lnTo>
                <a:lnTo>
                  <a:pt x="802" y="5261"/>
                </a:lnTo>
                <a:lnTo>
                  <a:pt x="825" y="5247"/>
                </a:lnTo>
                <a:lnTo>
                  <a:pt x="848" y="5233"/>
                </a:lnTo>
                <a:lnTo>
                  <a:pt x="869" y="5218"/>
                </a:lnTo>
                <a:lnTo>
                  <a:pt x="890" y="5200"/>
                </a:lnTo>
                <a:lnTo>
                  <a:pt x="910" y="5183"/>
                </a:lnTo>
                <a:lnTo>
                  <a:pt x="929" y="5164"/>
                </a:lnTo>
                <a:lnTo>
                  <a:pt x="948" y="5143"/>
                </a:lnTo>
                <a:lnTo>
                  <a:pt x="965" y="5121"/>
                </a:lnTo>
                <a:lnTo>
                  <a:pt x="981" y="5098"/>
                </a:lnTo>
                <a:lnTo>
                  <a:pt x="998" y="5074"/>
                </a:lnTo>
                <a:lnTo>
                  <a:pt x="1012" y="5048"/>
                </a:lnTo>
                <a:lnTo>
                  <a:pt x="1025" y="5022"/>
                </a:lnTo>
                <a:lnTo>
                  <a:pt x="1038" y="4994"/>
                </a:lnTo>
                <a:lnTo>
                  <a:pt x="1049" y="4966"/>
                </a:lnTo>
                <a:lnTo>
                  <a:pt x="1059" y="4936"/>
                </a:lnTo>
                <a:lnTo>
                  <a:pt x="1067" y="4904"/>
                </a:lnTo>
                <a:lnTo>
                  <a:pt x="1075" y="4873"/>
                </a:lnTo>
                <a:lnTo>
                  <a:pt x="1081" y="4839"/>
                </a:lnTo>
                <a:lnTo>
                  <a:pt x="1087" y="4804"/>
                </a:lnTo>
                <a:lnTo>
                  <a:pt x="1090" y="4769"/>
                </a:lnTo>
                <a:lnTo>
                  <a:pt x="1092" y="4732"/>
                </a:lnTo>
                <a:lnTo>
                  <a:pt x="1093" y="4694"/>
                </a:lnTo>
                <a:lnTo>
                  <a:pt x="1092" y="4661"/>
                </a:lnTo>
                <a:lnTo>
                  <a:pt x="1090" y="4629"/>
                </a:lnTo>
                <a:lnTo>
                  <a:pt x="1087" y="4597"/>
                </a:lnTo>
                <a:lnTo>
                  <a:pt x="1082" y="4566"/>
                </a:lnTo>
                <a:lnTo>
                  <a:pt x="1077" y="4536"/>
                </a:lnTo>
                <a:lnTo>
                  <a:pt x="1071" y="4506"/>
                </a:lnTo>
                <a:lnTo>
                  <a:pt x="1063" y="4478"/>
                </a:lnTo>
                <a:lnTo>
                  <a:pt x="1054" y="4450"/>
                </a:lnTo>
                <a:lnTo>
                  <a:pt x="1045" y="4422"/>
                </a:lnTo>
                <a:lnTo>
                  <a:pt x="1034" y="4397"/>
                </a:lnTo>
                <a:lnTo>
                  <a:pt x="1021" y="4371"/>
                </a:lnTo>
                <a:lnTo>
                  <a:pt x="1008" y="4347"/>
                </a:lnTo>
                <a:lnTo>
                  <a:pt x="995" y="4323"/>
                </a:lnTo>
                <a:lnTo>
                  <a:pt x="979" y="4301"/>
                </a:lnTo>
                <a:lnTo>
                  <a:pt x="963" y="4279"/>
                </a:lnTo>
                <a:lnTo>
                  <a:pt x="946" y="4259"/>
                </a:lnTo>
                <a:lnTo>
                  <a:pt x="928" y="4239"/>
                </a:lnTo>
                <a:lnTo>
                  <a:pt x="909" y="4220"/>
                </a:lnTo>
                <a:lnTo>
                  <a:pt x="889" y="4203"/>
                </a:lnTo>
                <a:lnTo>
                  <a:pt x="868" y="4187"/>
                </a:lnTo>
                <a:lnTo>
                  <a:pt x="847" y="4172"/>
                </a:lnTo>
                <a:lnTo>
                  <a:pt x="823" y="4158"/>
                </a:lnTo>
                <a:lnTo>
                  <a:pt x="800" y="4145"/>
                </a:lnTo>
                <a:lnTo>
                  <a:pt x="776" y="4133"/>
                </a:lnTo>
                <a:lnTo>
                  <a:pt x="751" y="4123"/>
                </a:lnTo>
                <a:lnTo>
                  <a:pt x="725" y="4114"/>
                </a:lnTo>
                <a:lnTo>
                  <a:pt x="698" y="4107"/>
                </a:lnTo>
                <a:lnTo>
                  <a:pt x="670" y="4101"/>
                </a:lnTo>
                <a:lnTo>
                  <a:pt x="643" y="4096"/>
                </a:lnTo>
                <a:lnTo>
                  <a:pt x="613" y="4092"/>
                </a:lnTo>
                <a:lnTo>
                  <a:pt x="583" y="4090"/>
                </a:lnTo>
                <a:lnTo>
                  <a:pt x="553" y="4089"/>
                </a:lnTo>
                <a:lnTo>
                  <a:pt x="523" y="4090"/>
                </a:lnTo>
                <a:lnTo>
                  <a:pt x="495" y="4092"/>
                </a:lnTo>
                <a:lnTo>
                  <a:pt x="466" y="4096"/>
                </a:lnTo>
                <a:lnTo>
                  <a:pt x="437" y="4101"/>
                </a:lnTo>
                <a:lnTo>
                  <a:pt x="410" y="4107"/>
                </a:lnTo>
                <a:lnTo>
                  <a:pt x="383" y="4114"/>
                </a:lnTo>
                <a:lnTo>
                  <a:pt x="357" y="4123"/>
                </a:lnTo>
                <a:lnTo>
                  <a:pt x="332" y="4133"/>
                </a:lnTo>
                <a:lnTo>
                  <a:pt x="307" y="4146"/>
                </a:lnTo>
                <a:lnTo>
                  <a:pt x="283" y="4158"/>
                </a:lnTo>
                <a:lnTo>
                  <a:pt x="260" y="4172"/>
                </a:lnTo>
                <a:lnTo>
                  <a:pt x="237" y="4188"/>
                </a:lnTo>
                <a:lnTo>
                  <a:pt x="216" y="4204"/>
                </a:lnTo>
                <a:lnTo>
                  <a:pt x="196" y="4222"/>
                </a:lnTo>
                <a:lnTo>
                  <a:pt x="175" y="4241"/>
                </a:lnTo>
                <a:lnTo>
                  <a:pt x="157" y="4261"/>
                </a:lnTo>
                <a:lnTo>
                  <a:pt x="138" y="4281"/>
                </a:lnTo>
                <a:lnTo>
                  <a:pt x="121" y="4304"/>
                </a:lnTo>
                <a:lnTo>
                  <a:pt x="106" y="4327"/>
                </a:lnTo>
                <a:lnTo>
                  <a:pt x="90" y="4352"/>
                </a:lnTo>
                <a:lnTo>
                  <a:pt x="76" y="4377"/>
                </a:lnTo>
                <a:lnTo>
                  <a:pt x="64" y="4403"/>
                </a:lnTo>
                <a:lnTo>
                  <a:pt x="52" y="4431"/>
                </a:lnTo>
                <a:lnTo>
                  <a:pt x="41" y="4459"/>
                </a:lnTo>
                <a:lnTo>
                  <a:pt x="31" y="4488"/>
                </a:lnTo>
                <a:lnTo>
                  <a:pt x="23" y="4518"/>
                </a:lnTo>
                <a:lnTo>
                  <a:pt x="16" y="4549"/>
                </a:lnTo>
                <a:lnTo>
                  <a:pt x="10" y="4582"/>
                </a:lnTo>
                <a:lnTo>
                  <a:pt x="6" y="4614"/>
                </a:lnTo>
                <a:lnTo>
                  <a:pt x="3" y="4648"/>
                </a:lnTo>
                <a:lnTo>
                  <a:pt x="1" y="4682"/>
                </a:lnTo>
                <a:lnTo>
                  <a:pt x="0" y="4717"/>
                </a:lnTo>
                <a:lnTo>
                  <a:pt x="0" y="4751"/>
                </a:lnTo>
                <a:lnTo>
                  <a:pt x="2" y="4784"/>
                </a:lnTo>
                <a:lnTo>
                  <a:pt x="5" y="4816"/>
                </a:lnTo>
                <a:lnTo>
                  <a:pt x="10" y="4847"/>
                </a:lnTo>
                <a:lnTo>
                  <a:pt x="15" y="4878"/>
                </a:lnTo>
                <a:lnTo>
                  <a:pt x="22" y="4908"/>
                </a:lnTo>
                <a:lnTo>
                  <a:pt x="30" y="4937"/>
                </a:lnTo>
                <a:lnTo>
                  <a:pt x="38" y="4965"/>
                </a:lnTo>
                <a:lnTo>
                  <a:pt x="49" y="4992"/>
                </a:lnTo>
                <a:lnTo>
                  <a:pt x="60" y="5019"/>
                </a:lnTo>
                <a:lnTo>
                  <a:pt x="72" y="5044"/>
                </a:lnTo>
                <a:lnTo>
                  <a:pt x="85" y="5069"/>
                </a:lnTo>
                <a:lnTo>
                  <a:pt x="101" y="5092"/>
                </a:lnTo>
                <a:lnTo>
                  <a:pt x="116" y="5115"/>
                </a:lnTo>
                <a:lnTo>
                  <a:pt x="132" y="5136"/>
                </a:lnTo>
                <a:lnTo>
                  <a:pt x="150" y="5156"/>
                </a:lnTo>
                <a:lnTo>
                  <a:pt x="167" y="5176"/>
                </a:lnTo>
                <a:lnTo>
                  <a:pt x="186" y="5194"/>
                </a:lnTo>
                <a:lnTo>
                  <a:pt x="207" y="5212"/>
                </a:lnTo>
                <a:lnTo>
                  <a:pt x="227" y="5228"/>
                </a:lnTo>
                <a:lnTo>
                  <a:pt x="249" y="5243"/>
                </a:lnTo>
                <a:lnTo>
                  <a:pt x="272" y="5257"/>
                </a:lnTo>
                <a:lnTo>
                  <a:pt x="295" y="5270"/>
                </a:lnTo>
                <a:lnTo>
                  <a:pt x="319" y="5281"/>
                </a:lnTo>
                <a:lnTo>
                  <a:pt x="344" y="5291"/>
                </a:lnTo>
                <a:lnTo>
                  <a:pt x="369" y="5299"/>
                </a:lnTo>
                <a:lnTo>
                  <a:pt x="396" y="5308"/>
                </a:lnTo>
                <a:lnTo>
                  <a:pt x="423" y="5314"/>
                </a:lnTo>
                <a:lnTo>
                  <a:pt x="451" y="5319"/>
                </a:lnTo>
                <a:lnTo>
                  <a:pt x="478" y="5322"/>
                </a:lnTo>
                <a:lnTo>
                  <a:pt x="508" y="5324"/>
                </a:lnTo>
                <a:lnTo>
                  <a:pt x="537" y="5325"/>
                </a:lnTo>
                <a:lnTo>
                  <a:pt x="538" y="5325"/>
                </a:lnTo>
                <a:close/>
                <a:moveTo>
                  <a:pt x="2006" y="4446"/>
                </a:moveTo>
                <a:lnTo>
                  <a:pt x="1850" y="4446"/>
                </a:lnTo>
                <a:lnTo>
                  <a:pt x="1850" y="4972"/>
                </a:lnTo>
                <a:lnTo>
                  <a:pt x="1849" y="4993"/>
                </a:lnTo>
                <a:lnTo>
                  <a:pt x="1847" y="5015"/>
                </a:lnTo>
                <a:lnTo>
                  <a:pt x="1842" y="5034"/>
                </a:lnTo>
                <a:lnTo>
                  <a:pt x="1836" y="5051"/>
                </a:lnTo>
                <a:lnTo>
                  <a:pt x="1831" y="5065"/>
                </a:lnTo>
                <a:lnTo>
                  <a:pt x="1823" y="5078"/>
                </a:lnTo>
                <a:lnTo>
                  <a:pt x="1815" y="5091"/>
                </a:lnTo>
                <a:lnTo>
                  <a:pt x="1806" y="5103"/>
                </a:lnTo>
                <a:lnTo>
                  <a:pt x="1797" y="5116"/>
                </a:lnTo>
                <a:lnTo>
                  <a:pt x="1786" y="5128"/>
                </a:lnTo>
                <a:lnTo>
                  <a:pt x="1774" y="5139"/>
                </a:lnTo>
                <a:lnTo>
                  <a:pt x="1762" y="5149"/>
                </a:lnTo>
                <a:lnTo>
                  <a:pt x="1748" y="5160"/>
                </a:lnTo>
                <a:lnTo>
                  <a:pt x="1734" y="5168"/>
                </a:lnTo>
                <a:lnTo>
                  <a:pt x="1718" y="5176"/>
                </a:lnTo>
                <a:lnTo>
                  <a:pt x="1703" y="5182"/>
                </a:lnTo>
                <a:lnTo>
                  <a:pt x="1686" y="5188"/>
                </a:lnTo>
                <a:lnTo>
                  <a:pt x="1668" y="5191"/>
                </a:lnTo>
                <a:lnTo>
                  <a:pt x="1649" y="5194"/>
                </a:lnTo>
                <a:lnTo>
                  <a:pt x="1631" y="5195"/>
                </a:lnTo>
                <a:lnTo>
                  <a:pt x="1617" y="5194"/>
                </a:lnTo>
                <a:lnTo>
                  <a:pt x="1605" y="5193"/>
                </a:lnTo>
                <a:lnTo>
                  <a:pt x="1593" y="5192"/>
                </a:lnTo>
                <a:lnTo>
                  <a:pt x="1582" y="5190"/>
                </a:lnTo>
                <a:lnTo>
                  <a:pt x="1570" y="5187"/>
                </a:lnTo>
                <a:lnTo>
                  <a:pt x="1560" y="5183"/>
                </a:lnTo>
                <a:lnTo>
                  <a:pt x="1551" y="5180"/>
                </a:lnTo>
                <a:lnTo>
                  <a:pt x="1541" y="5175"/>
                </a:lnTo>
                <a:lnTo>
                  <a:pt x="1533" y="5170"/>
                </a:lnTo>
                <a:lnTo>
                  <a:pt x="1523" y="5164"/>
                </a:lnTo>
                <a:lnTo>
                  <a:pt x="1515" y="5157"/>
                </a:lnTo>
                <a:lnTo>
                  <a:pt x="1508" y="5150"/>
                </a:lnTo>
                <a:lnTo>
                  <a:pt x="1501" y="5143"/>
                </a:lnTo>
                <a:lnTo>
                  <a:pt x="1494" y="5136"/>
                </a:lnTo>
                <a:lnTo>
                  <a:pt x="1488" y="5127"/>
                </a:lnTo>
                <a:lnTo>
                  <a:pt x="1482" y="5119"/>
                </a:lnTo>
                <a:lnTo>
                  <a:pt x="1476" y="5110"/>
                </a:lnTo>
                <a:lnTo>
                  <a:pt x="1471" y="5099"/>
                </a:lnTo>
                <a:lnTo>
                  <a:pt x="1466" y="5089"/>
                </a:lnTo>
                <a:lnTo>
                  <a:pt x="1462" y="5079"/>
                </a:lnTo>
                <a:lnTo>
                  <a:pt x="1455" y="5055"/>
                </a:lnTo>
                <a:lnTo>
                  <a:pt x="1449" y="5032"/>
                </a:lnTo>
                <a:lnTo>
                  <a:pt x="1444" y="5005"/>
                </a:lnTo>
                <a:lnTo>
                  <a:pt x="1441" y="4979"/>
                </a:lnTo>
                <a:lnTo>
                  <a:pt x="1439" y="4950"/>
                </a:lnTo>
                <a:lnTo>
                  <a:pt x="1439" y="4920"/>
                </a:lnTo>
                <a:lnTo>
                  <a:pt x="1439" y="4446"/>
                </a:lnTo>
                <a:lnTo>
                  <a:pt x="1283" y="4446"/>
                </a:lnTo>
                <a:lnTo>
                  <a:pt x="1283" y="4948"/>
                </a:lnTo>
                <a:lnTo>
                  <a:pt x="1283" y="4976"/>
                </a:lnTo>
                <a:lnTo>
                  <a:pt x="1285" y="5001"/>
                </a:lnTo>
                <a:lnTo>
                  <a:pt x="1287" y="5027"/>
                </a:lnTo>
                <a:lnTo>
                  <a:pt x="1290" y="5050"/>
                </a:lnTo>
                <a:lnTo>
                  <a:pt x="1294" y="5073"/>
                </a:lnTo>
                <a:lnTo>
                  <a:pt x="1298" y="5094"/>
                </a:lnTo>
                <a:lnTo>
                  <a:pt x="1304" y="5115"/>
                </a:lnTo>
                <a:lnTo>
                  <a:pt x="1310" y="5134"/>
                </a:lnTo>
                <a:lnTo>
                  <a:pt x="1316" y="5151"/>
                </a:lnTo>
                <a:lnTo>
                  <a:pt x="1324" y="5169"/>
                </a:lnTo>
                <a:lnTo>
                  <a:pt x="1332" y="5184"/>
                </a:lnTo>
                <a:lnTo>
                  <a:pt x="1341" y="5199"/>
                </a:lnTo>
                <a:lnTo>
                  <a:pt x="1350" y="5213"/>
                </a:lnTo>
                <a:lnTo>
                  <a:pt x="1359" y="5226"/>
                </a:lnTo>
                <a:lnTo>
                  <a:pt x="1369" y="5238"/>
                </a:lnTo>
                <a:lnTo>
                  <a:pt x="1379" y="5249"/>
                </a:lnTo>
                <a:lnTo>
                  <a:pt x="1391" y="5260"/>
                </a:lnTo>
                <a:lnTo>
                  <a:pt x="1402" y="5269"/>
                </a:lnTo>
                <a:lnTo>
                  <a:pt x="1414" y="5277"/>
                </a:lnTo>
                <a:lnTo>
                  <a:pt x="1425" y="5285"/>
                </a:lnTo>
                <a:lnTo>
                  <a:pt x="1438" y="5291"/>
                </a:lnTo>
                <a:lnTo>
                  <a:pt x="1450" y="5297"/>
                </a:lnTo>
                <a:lnTo>
                  <a:pt x="1463" y="5303"/>
                </a:lnTo>
                <a:lnTo>
                  <a:pt x="1475" y="5308"/>
                </a:lnTo>
                <a:lnTo>
                  <a:pt x="1489" y="5313"/>
                </a:lnTo>
                <a:lnTo>
                  <a:pt x="1501" y="5316"/>
                </a:lnTo>
                <a:lnTo>
                  <a:pt x="1514" y="5319"/>
                </a:lnTo>
                <a:lnTo>
                  <a:pt x="1527" y="5321"/>
                </a:lnTo>
                <a:lnTo>
                  <a:pt x="1553" y="5324"/>
                </a:lnTo>
                <a:lnTo>
                  <a:pt x="1579" y="5325"/>
                </a:lnTo>
                <a:lnTo>
                  <a:pt x="1607" y="5324"/>
                </a:lnTo>
                <a:lnTo>
                  <a:pt x="1634" y="5321"/>
                </a:lnTo>
                <a:lnTo>
                  <a:pt x="1658" y="5316"/>
                </a:lnTo>
                <a:lnTo>
                  <a:pt x="1682" y="5310"/>
                </a:lnTo>
                <a:lnTo>
                  <a:pt x="1704" y="5301"/>
                </a:lnTo>
                <a:lnTo>
                  <a:pt x="1725" y="5292"/>
                </a:lnTo>
                <a:lnTo>
                  <a:pt x="1745" y="5282"/>
                </a:lnTo>
                <a:lnTo>
                  <a:pt x="1763" y="5271"/>
                </a:lnTo>
                <a:lnTo>
                  <a:pt x="1781" y="5259"/>
                </a:lnTo>
                <a:lnTo>
                  <a:pt x="1796" y="5245"/>
                </a:lnTo>
                <a:lnTo>
                  <a:pt x="1810" y="5232"/>
                </a:lnTo>
                <a:lnTo>
                  <a:pt x="1823" y="5219"/>
                </a:lnTo>
                <a:lnTo>
                  <a:pt x="1835" y="5205"/>
                </a:lnTo>
                <a:lnTo>
                  <a:pt x="1846" y="5191"/>
                </a:lnTo>
                <a:lnTo>
                  <a:pt x="1855" y="5178"/>
                </a:lnTo>
                <a:lnTo>
                  <a:pt x="1862" y="5165"/>
                </a:lnTo>
                <a:lnTo>
                  <a:pt x="1866" y="5165"/>
                </a:lnTo>
                <a:lnTo>
                  <a:pt x="1876" y="5305"/>
                </a:lnTo>
                <a:lnTo>
                  <a:pt x="2013" y="5305"/>
                </a:lnTo>
                <a:lnTo>
                  <a:pt x="2011" y="5279"/>
                </a:lnTo>
                <a:lnTo>
                  <a:pt x="2010" y="5252"/>
                </a:lnTo>
                <a:lnTo>
                  <a:pt x="2009" y="5225"/>
                </a:lnTo>
                <a:lnTo>
                  <a:pt x="2008" y="5195"/>
                </a:lnTo>
                <a:lnTo>
                  <a:pt x="2007" y="5166"/>
                </a:lnTo>
                <a:lnTo>
                  <a:pt x="2007" y="5134"/>
                </a:lnTo>
                <a:lnTo>
                  <a:pt x="2006" y="5102"/>
                </a:lnTo>
                <a:lnTo>
                  <a:pt x="2006" y="5069"/>
                </a:lnTo>
                <a:lnTo>
                  <a:pt x="2006" y="4446"/>
                </a:lnTo>
                <a:close/>
                <a:moveTo>
                  <a:pt x="2301" y="4288"/>
                </a:moveTo>
                <a:lnTo>
                  <a:pt x="2301" y="4446"/>
                </a:lnTo>
                <a:lnTo>
                  <a:pt x="2167" y="4446"/>
                </a:lnTo>
                <a:lnTo>
                  <a:pt x="2167" y="4564"/>
                </a:lnTo>
                <a:lnTo>
                  <a:pt x="2301" y="4564"/>
                </a:lnTo>
                <a:lnTo>
                  <a:pt x="2301" y="5032"/>
                </a:lnTo>
                <a:lnTo>
                  <a:pt x="2302" y="5069"/>
                </a:lnTo>
                <a:lnTo>
                  <a:pt x="2304" y="5102"/>
                </a:lnTo>
                <a:lnTo>
                  <a:pt x="2306" y="5119"/>
                </a:lnTo>
                <a:lnTo>
                  <a:pt x="2309" y="5135"/>
                </a:lnTo>
                <a:lnTo>
                  <a:pt x="2311" y="5149"/>
                </a:lnTo>
                <a:lnTo>
                  <a:pt x="2315" y="5165"/>
                </a:lnTo>
                <a:lnTo>
                  <a:pt x="2319" y="5178"/>
                </a:lnTo>
                <a:lnTo>
                  <a:pt x="2324" y="5191"/>
                </a:lnTo>
                <a:lnTo>
                  <a:pt x="2329" y="5203"/>
                </a:lnTo>
                <a:lnTo>
                  <a:pt x="2334" y="5216"/>
                </a:lnTo>
                <a:lnTo>
                  <a:pt x="2340" y="5227"/>
                </a:lnTo>
                <a:lnTo>
                  <a:pt x="2346" y="5238"/>
                </a:lnTo>
                <a:lnTo>
                  <a:pt x="2353" y="5247"/>
                </a:lnTo>
                <a:lnTo>
                  <a:pt x="2361" y="5257"/>
                </a:lnTo>
                <a:lnTo>
                  <a:pt x="2368" y="5265"/>
                </a:lnTo>
                <a:lnTo>
                  <a:pt x="2377" y="5272"/>
                </a:lnTo>
                <a:lnTo>
                  <a:pt x="2385" y="5278"/>
                </a:lnTo>
                <a:lnTo>
                  <a:pt x="2393" y="5284"/>
                </a:lnTo>
                <a:lnTo>
                  <a:pt x="2402" y="5290"/>
                </a:lnTo>
                <a:lnTo>
                  <a:pt x="2411" y="5295"/>
                </a:lnTo>
                <a:lnTo>
                  <a:pt x="2422" y="5300"/>
                </a:lnTo>
                <a:lnTo>
                  <a:pt x="2432" y="5306"/>
                </a:lnTo>
                <a:lnTo>
                  <a:pt x="2443" y="5310"/>
                </a:lnTo>
                <a:lnTo>
                  <a:pt x="2454" y="5313"/>
                </a:lnTo>
                <a:lnTo>
                  <a:pt x="2466" y="5316"/>
                </a:lnTo>
                <a:lnTo>
                  <a:pt x="2478" y="5319"/>
                </a:lnTo>
                <a:lnTo>
                  <a:pt x="2490" y="5321"/>
                </a:lnTo>
                <a:lnTo>
                  <a:pt x="2503" y="5322"/>
                </a:lnTo>
                <a:lnTo>
                  <a:pt x="2516" y="5323"/>
                </a:lnTo>
                <a:lnTo>
                  <a:pt x="2530" y="5323"/>
                </a:lnTo>
                <a:lnTo>
                  <a:pt x="2552" y="5323"/>
                </a:lnTo>
                <a:lnTo>
                  <a:pt x="2573" y="5321"/>
                </a:lnTo>
                <a:lnTo>
                  <a:pt x="2592" y="5319"/>
                </a:lnTo>
                <a:lnTo>
                  <a:pt x="2610" y="5317"/>
                </a:lnTo>
                <a:lnTo>
                  <a:pt x="2627" y="5313"/>
                </a:lnTo>
                <a:lnTo>
                  <a:pt x="2642" y="5310"/>
                </a:lnTo>
                <a:lnTo>
                  <a:pt x="2656" y="5306"/>
                </a:lnTo>
                <a:lnTo>
                  <a:pt x="2669" y="5301"/>
                </a:lnTo>
                <a:lnTo>
                  <a:pt x="2661" y="5182"/>
                </a:lnTo>
                <a:lnTo>
                  <a:pt x="2643" y="5187"/>
                </a:lnTo>
                <a:lnTo>
                  <a:pt x="2624" y="5190"/>
                </a:lnTo>
                <a:lnTo>
                  <a:pt x="2599" y="5192"/>
                </a:lnTo>
                <a:lnTo>
                  <a:pt x="2571" y="5193"/>
                </a:lnTo>
                <a:lnTo>
                  <a:pt x="2555" y="5192"/>
                </a:lnTo>
                <a:lnTo>
                  <a:pt x="2541" y="5190"/>
                </a:lnTo>
                <a:lnTo>
                  <a:pt x="2528" y="5187"/>
                </a:lnTo>
                <a:lnTo>
                  <a:pt x="2515" y="5182"/>
                </a:lnTo>
                <a:lnTo>
                  <a:pt x="2505" y="5176"/>
                </a:lnTo>
                <a:lnTo>
                  <a:pt x="2495" y="5169"/>
                </a:lnTo>
                <a:lnTo>
                  <a:pt x="2487" y="5160"/>
                </a:lnTo>
                <a:lnTo>
                  <a:pt x="2480" y="5149"/>
                </a:lnTo>
                <a:lnTo>
                  <a:pt x="2474" y="5138"/>
                </a:lnTo>
                <a:lnTo>
                  <a:pt x="2467" y="5126"/>
                </a:lnTo>
                <a:lnTo>
                  <a:pt x="2463" y="5113"/>
                </a:lnTo>
                <a:lnTo>
                  <a:pt x="2459" y="5097"/>
                </a:lnTo>
                <a:lnTo>
                  <a:pt x="2457" y="5081"/>
                </a:lnTo>
                <a:lnTo>
                  <a:pt x="2455" y="5064"/>
                </a:lnTo>
                <a:lnTo>
                  <a:pt x="2454" y="5045"/>
                </a:lnTo>
                <a:lnTo>
                  <a:pt x="2453" y="5026"/>
                </a:lnTo>
                <a:lnTo>
                  <a:pt x="2453" y="4564"/>
                </a:lnTo>
                <a:lnTo>
                  <a:pt x="2677" y="4564"/>
                </a:lnTo>
                <a:lnTo>
                  <a:pt x="2677" y="4446"/>
                </a:lnTo>
                <a:lnTo>
                  <a:pt x="2453" y="4446"/>
                </a:lnTo>
                <a:lnTo>
                  <a:pt x="2453" y="4240"/>
                </a:lnTo>
                <a:lnTo>
                  <a:pt x="2301" y="4288"/>
                </a:lnTo>
                <a:close/>
                <a:moveTo>
                  <a:pt x="2794" y="5263"/>
                </a:moveTo>
                <a:lnTo>
                  <a:pt x="2818" y="5275"/>
                </a:lnTo>
                <a:lnTo>
                  <a:pt x="2844" y="5287"/>
                </a:lnTo>
                <a:lnTo>
                  <a:pt x="2873" y="5297"/>
                </a:lnTo>
                <a:lnTo>
                  <a:pt x="2902" y="5306"/>
                </a:lnTo>
                <a:lnTo>
                  <a:pt x="2934" y="5313"/>
                </a:lnTo>
                <a:lnTo>
                  <a:pt x="2967" y="5319"/>
                </a:lnTo>
                <a:lnTo>
                  <a:pt x="2984" y="5321"/>
                </a:lnTo>
                <a:lnTo>
                  <a:pt x="3000" y="5322"/>
                </a:lnTo>
                <a:lnTo>
                  <a:pt x="3018" y="5323"/>
                </a:lnTo>
                <a:lnTo>
                  <a:pt x="3036" y="5323"/>
                </a:lnTo>
                <a:lnTo>
                  <a:pt x="3054" y="5323"/>
                </a:lnTo>
                <a:lnTo>
                  <a:pt x="3072" y="5322"/>
                </a:lnTo>
                <a:lnTo>
                  <a:pt x="3090" y="5320"/>
                </a:lnTo>
                <a:lnTo>
                  <a:pt x="3106" y="5318"/>
                </a:lnTo>
                <a:lnTo>
                  <a:pt x="3124" y="5316"/>
                </a:lnTo>
                <a:lnTo>
                  <a:pt x="3139" y="5312"/>
                </a:lnTo>
                <a:lnTo>
                  <a:pt x="3155" y="5309"/>
                </a:lnTo>
                <a:lnTo>
                  <a:pt x="3170" y="5303"/>
                </a:lnTo>
                <a:lnTo>
                  <a:pt x="3185" y="5299"/>
                </a:lnTo>
                <a:lnTo>
                  <a:pt x="3198" y="5293"/>
                </a:lnTo>
                <a:lnTo>
                  <a:pt x="3212" y="5287"/>
                </a:lnTo>
                <a:lnTo>
                  <a:pt x="3225" y="5281"/>
                </a:lnTo>
                <a:lnTo>
                  <a:pt x="3237" y="5274"/>
                </a:lnTo>
                <a:lnTo>
                  <a:pt x="3248" y="5267"/>
                </a:lnTo>
                <a:lnTo>
                  <a:pt x="3259" y="5259"/>
                </a:lnTo>
                <a:lnTo>
                  <a:pt x="3271" y="5250"/>
                </a:lnTo>
                <a:lnTo>
                  <a:pt x="3280" y="5241"/>
                </a:lnTo>
                <a:lnTo>
                  <a:pt x="3290" y="5232"/>
                </a:lnTo>
                <a:lnTo>
                  <a:pt x="3298" y="5223"/>
                </a:lnTo>
                <a:lnTo>
                  <a:pt x="3306" y="5213"/>
                </a:lnTo>
                <a:lnTo>
                  <a:pt x="3315" y="5202"/>
                </a:lnTo>
                <a:lnTo>
                  <a:pt x="3322" y="5191"/>
                </a:lnTo>
                <a:lnTo>
                  <a:pt x="3328" y="5180"/>
                </a:lnTo>
                <a:lnTo>
                  <a:pt x="3333" y="5169"/>
                </a:lnTo>
                <a:lnTo>
                  <a:pt x="3338" y="5156"/>
                </a:lnTo>
                <a:lnTo>
                  <a:pt x="3342" y="5144"/>
                </a:lnTo>
                <a:lnTo>
                  <a:pt x="3346" y="5132"/>
                </a:lnTo>
                <a:lnTo>
                  <a:pt x="3349" y="5119"/>
                </a:lnTo>
                <a:lnTo>
                  <a:pt x="3351" y="5105"/>
                </a:lnTo>
                <a:lnTo>
                  <a:pt x="3353" y="5091"/>
                </a:lnTo>
                <a:lnTo>
                  <a:pt x="3354" y="5078"/>
                </a:lnTo>
                <a:lnTo>
                  <a:pt x="3355" y="5064"/>
                </a:lnTo>
                <a:lnTo>
                  <a:pt x="3354" y="5040"/>
                </a:lnTo>
                <a:lnTo>
                  <a:pt x="3351" y="5018"/>
                </a:lnTo>
                <a:lnTo>
                  <a:pt x="3347" y="4997"/>
                </a:lnTo>
                <a:lnTo>
                  <a:pt x="3340" y="4977"/>
                </a:lnTo>
                <a:lnTo>
                  <a:pt x="3332" y="4958"/>
                </a:lnTo>
                <a:lnTo>
                  <a:pt x="3323" y="4940"/>
                </a:lnTo>
                <a:lnTo>
                  <a:pt x="3311" y="4924"/>
                </a:lnTo>
                <a:lnTo>
                  <a:pt x="3297" y="4907"/>
                </a:lnTo>
                <a:lnTo>
                  <a:pt x="3282" y="4892"/>
                </a:lnTo>
                <a:lnTo>
                  <a:pt x="3266" y="4878"/>
                </a:lnTo>
                <a:lnTo>
                  <a:pt x="3247" y="4864"/>
                </a:lnTo>
                <a:lnTo>
                  <a:pt x="3227" y="4851"/>
                </a:lnTo>
                <a:lnTo>
                  <a:pt x="3205" y="4839"/>
                </a:lnTo>
                <a:lnTo>
                  <a:pt x="3182" y="4828"/>
                </a:lnTo>
                <a:lnTo>
                  <a:pt x="3156" y="4816"/>
                </a:lnTo>
                <a:lnTo>
                  <a:pt x="3130" y="4806"/>
                </a:lnTo>
                <a:lnTo>
                  <a:pt x="3091" y="4790"/>
                </a:lnTo>
                <a:lnTo>
                  <a:pt x="3057" y="4775"/>
                </a:lnTo>
                <a:lnTo>
                  <a:pt x="3043" y="4766"/>
                </a:lnTo>
                <a:lnTo>
                  <a:pt x="3030" y="4758"/>
                </a:lnTo>
                <a:lnTo>
                  <a:pt x="3018" y="4751"/>
                </a:lnTo>
                <a:lnTo>
                  <a:pt x="3007" y="4742"/>
                </a:lnTo>
                <a:lnTo>
                  <a:pt x="2998" y="4734"/>
                </a:lnTo>
                <a:lnTo>
                  <a:pt x="2990" y="4725"/>
                </a:lnTo>
                <a:lnTo>
                  <a:pt x="2983" y="4715"/>
                </a:lnTo>
                <a:lnTo>
                  <a:pt x="2978" y="4705"/>
                </a:lnTo>
                <a:lnTo>
                  <a:pt x="2974" y="4695"/>
                </a:lnTo>
                <a:lnTo>
                  <a:pt x="2971" y="4684"/>
                </a:lnTo>
                <a:lnTo>
                  <a:pt x="2969" y="4672"/>
                </a:lnTo>
                <a:lnTo>
                  <a:pt x="2969" y="4659"/>
                </a:lnTo>
                <a:lnTo>
                  <a:pt x="2969" y="4647"/>
                </a:lnTo>
                <a:lnTo>
                  <a:pt x="2971" y="4636"/>
                </a:lnTo>
                <a:lnTo>
                  <a:pt x="2974" y="4625"/>
                </a:lnTo>
                <a:lnTo>
                  <a:pt x="2978" y="4613"/>
                </a:lnTo>
                <a:lnTo>
                  <a:pt x="2983" y="4603"/>
                </a:lnTo>
                <a:lnTo>
                  <a:pt x="2989" y="4594"/>
                </a:lnTo>
                <a:lnTo>
                  <a:pt x="2996" y="4585"/>
                </a:lnTo>
                <a:lnTo>
                  <a:pt x="3004" y="4577"/>
                </a:lnTo>
                <a:lnTo>
                  <a:pt x="3015" y="4568"/>
                </a:lnTo>
                <a:lnTo>
                  <a:pt x="3025" y="4562"/>
                </a:lnTo>
                <a:lnTo>
                  <a:pt x="3036" y="4556"/>
                </a:lnTo>
                <a:lnTo>
                  <a:pt x="3049" y="4551"/>
                </a:lnTo>
                <a:lnTo>
                  <a:pt x="3063" y="4547"/>
                </a:lnTo>
                <a:lnTo>
                  <a:pt x="3078" y="4544"/>
                </a:lnTo>
                <a:lnTo>
                  <a:pt x="3093" y="4542"/>
                </a:lnTo>
                <a:lnTo>
                  <a:pt x="3110" y="4542"/>
                </a:lnTo>
                <a:lnTo>
                  <a:pt x="3125" y="4542"/>
                </a:lnTo>
                <a:lnTo>
                  <a:pt x="3139" y="4543"/>
                </a:lnTo>
                <a:lnTo>
                  <a:pt x="3153" y="4545"/>
                </a:lnTo>
                <a:lnTo>
                  <a:pt x="3167" y="4547"/>
                </a:lnTo>
                <a:lnTo>
                  <a:pt x="3192" y="4552"/>
                </a:lnTo>
                <a:lnTo>
                  <a:pt x="3216" y="4559"/>
                </a:lnTo>
                <a:lnTo>
                  <a:pt x="3236" y="4567"/>
                </a:lnTo>
                <a:lnTo>
                  <a:pt x="3255" y="4576"/>
                </a:lnTo>
                <a:lnTo>
                  <a:pt x="3272" y="4584"/>
                </a:lnTo>
                <a:lnTo>
                  <a:pt x="3286" y="4591"/>
                </a:lnTo>
                <a:lnTo>
                  <a:pt x="3323" y="4480"/>
                </a:lnTo>
                <a:lnTo>
                  <a:pt x="3304" y="4468"/>
                </a:lnTo>
                <a:lnTo>
                  <a:pt x="3283" y="4458"/>
                </a:lnTo>
                <a:lnTo>
                  <a:pt x="3259" y="4449"/>
                </a:lnTo>
                <a:lnTo>
                  <a:pt x="3234" y="4442"/>
                </a:lnTo>
                <a:lnTo>
                  <a:pt x="3206" y="4435"/>
                </a:lnTo>
                <a:lnTo>
                  <a:pt x="3177" y="4431"/>
                </a:lnTo>
                <a:lnTo>
                  <a:pt x="3145" y="4427"/>
                </a:lnTo>
                <a:lnTo>
                  <a:pt x="3114" y="4426"/>
                </a:lnTo>
                <a:lnTo>
                  <a:pt x="3097" y="4426"/>
                </a:lnTo>
                <a:lnTo>
                  <a:pt x="3080" y="4427"/>
                </a:lnTo>
                <a:lnTo>
                  <a:pt x="3065" y="4430"/>
                </a:lnTo>
                <a:lnTo>
                  <a:pt x="3048" y="4432"/>
                </a:lnTo>
                <a:lnTo>
                  <a:pt x="3033" y="4435"/>
                </a:lnTo>
                <a:lnTo>
                  <a:pt x="3019" y="4438"/>
                </a:lnTo>
                <a:lnTo>
                  <a:pt x="3004" y="4442"/>
                </a:lnTo>
                <a:lnTo>
                  <a:pt x="2990" y="4446"/>
                </a:lnTo>
                <a:lnTo>
                  <a:pt x="2977" y="4451"/>
                </a:lnTo>
                <a:lnTo>
                  <a:pt x="2964" y="4457"/>
                </a:lnTo>
                <a:lnTo>
                  <a:pt x="2951" y="4463"/>
                </a:lnTo>
                <a:lnTo>
                  <a:pt x="2939" y="4469"/>
                </a:lnTo>
                <a:lnTo>
                  <a:pt x="2928" y="4477"/>
                </a:lnTo>
                <a:lnTo>
                  <a:pt x="2918" y="4484"/>
                </a:lnTo>
                <a:lnTo>
                  <a:pt x="2906" y="4492"/>
                </a:lnTo>
                <a:lnTo>
                  <a:pt x="2897" y="4500"/>
                </a:lnTo>
                <a:lnTo>
                  <a:pt x="2888" y="4509"/>
                </a:lnTo>
                <a:lnTo>
                  <a:pt x="2879" y="4518"/>
                </a:lnTo>
                <a:lnTo>
                  <a:pt x="2871" y="4528"/>
                </a:lnTo>
                <a:lnTo>
                  <a:pt x="2862" y="4538"/>
                </a:lnTo>
                <a:lnTo>
                  <a:pt x="2855" y="4548"/>
                </a:lnTo>
                <a:lnTo>
                  <a:pt x="2849" y="4558"/>
                </a:lnTo>
                <a:lnTo>
                  <a:pt x="2843" y="4569"/>
                </a:lnTo>
                <a:lnTo>
                  <a:pt x="2838" y="4581"/>
                </a:lnTo>
                <a:lnTo>
                  <a:pt x="2833" y="4592"/>
                </a:lnTo>
                <a:lnTo>
                  <a:pt x="2829" y="4604"/>
                </a:lnTo>
                <a:lnTo>
                  <a:pt x="2826" y="4615"/>
                </a:lnTo>
                <a:lnTo>
                  <a:pt x="2823" y="4628"/>
                </a:lnTo>
                <a:lnTo>
                  <a:pt x="2821" y="4640"/>
                </a:lnTo>
                <a:lnTo>
                  <a:pt x="2819" y="4653"/>
                </a:lnTo>
                <a:lnTo>
                  <a:pt x="2818" y="4665"/>
                </a:lnTo>
                <a:lnTo>
                  <a:pt x="2818" y="4679"/>
                </a:lnTo>
                <a:lnTo>
                  <a:pt x="2819" y="4697"/>
                </a:lnTo>
                <a:lnTo>
                  <a:pt x="2821" y="4715"/>
                </a:lnTo>
                <a:lnTo>
                  <a:pt x="2825" y="4734"/>
                </a:lnTo>
                <a:lnTo>
                  <a:pt x="2831" y="4751"/>
                </a:lnTo>
                <a:lnTo>
                  <a:pt x="2839" y="4769"/>
                </a:lnTo>
                <a:lnTo>
                  <a:pt x="2848" y="4785"/>
                </a:lnTo>
                <a:lnTo>
                  <a:pt x="2860" y="4801"/>
                </a:lnTo>
                <a:lnTo>
                  <a:pt x="2873" y="4816"/>
                </a:lnTo>
                <a:lnTo>
                  <a:pt x="2888" y="4832"/>
                </a:lnTo>
                <a:lnTo>
                  <a:pt x="2905" y="4846"/>
                </a:lnTo>
                <a:lnTo>
                  <a:pt x="2924" y="4860"/>
                </a:lnTo>
                <a:lnTo>
                  <a:pt x="2944" y="4874"/>
                </a:lnTo>
                <a:lnTo>
                  <a:pt x="2967" y="4887"/>
                </a:lnTo>
                <a:lnTo>
                  <a:pt x="2991" y="4899"/>
                </a:lnTo>
                <a:lnTo>
                  <a:pt x="3018" y="4910"/>
                </a:lnTo>
                <a:lnTo>
                  <a:pt x="3046" y="4922"/>
                </a:lnTo>
                <a:lnTo>
                  <a:pt x="3067" y="4930"/>
                </a:lnTo>
                <a:lnTo>
                  <a:pt x="3086" y="4937"/>
                </a:lnTo>
                <a:lnTo>
                  <a:pt x="3103" y="4945"/>
                </a:lnTo>
                <a:lnTo>
                  <a:pt x="3119" y="4953"/>
                </a:lnTo>
                <a:lnTo>
                  <a:pt x="3133" y="4961"/>
                </a:lnTo>
                <a:lnTo>
                  <a:pt x="3146" y="4970"/>
                </a:lnTo>
                <a:lnTo>
                  <a:pt x="3157" y="4979"/>
                </a:lnTo>
                <a:lnTo>
                  <a:pt x="3168" y="4988"/>
                </a:lnTo>
                <a:lnTo>
                  <a:pt x="3177" y="4997"/>
                </a:lnTo>
                <a:lnTo>
                  <a:pt x="3184" y="5006"/>
                </a:lnTo>
                <a:lnTo>
                  <a:pt x="3190" y="5017"/>
                </a:lnTo>
                <a:lnTo>
                  <a:pt x="3195" y="5028"/>
                </a:lnTo>
                <a:lnTo>
                  <a:pt x="3199" y="5039"/>
                </a:lnTo>
                <a:lnTo>
                  <a:pt x="3202" y="5051"/>
                </a:lnTo>
                <a:lnTo>
                  <a:pt x="3203" y="5065"/>
                </a:lnTo>
                <a:lnTo>
                  <a:pt x="3204" y="5078"/>
                </a:lnTo>
                <a:lnTo>
                  <a:pt x="3203" y="5091"/>
                </a:lnTo>
                <a:lnTo>
                  <a:pt x="3201" y="5104"/>
                </a:lnTo>
                <a:lnTo>
                  <a:pt x="3198" y="5117"/>
                </a:lnTo>
                <a:lnTo>
                  <a:pt x="3194" y="5129"/>
                </a:lnTo>
                <a:lnTo>
                  <a:pt x="3188" y="5139"/>
                </a:lnTo>
                <a:lnTo>
                  <a:pt x="3181" y="5150"/>
                </a:lnTo>
                <a:lnTo>
                  <a:pt x="3173" y="5160"/>
                </a:lnTo>
                <a:lnTo>
                  <a:pt x="3164" y="5169"/>
                </a:lnTo>
                <a:lnTo>
                  <a:pt x="3152" y="5177"/>
                </a:lnTo>
                <a:lnTo>
                  <a:pt x="3140" y="5184"/>
                </a:lnTo>
                <a:lnTo>
                  <a:pt x="3127" y="5190"/>
                </a:lnTo>
                <a:lnTo>
                  <a:pt x="3113" y="5196"/>
                </a:lnTo>
                <a:lnTo>
                  <a:pt x="3096" y="5200"/>
                </a:lnTo>
                <a:lnTo>
                  <a:pt x="3078" y="5203"/>
                </a:lnTo>
                <a:lnTo>
                  <a:pt x="3059" y="5204"/>
                </a:lnTo>
                <a:lnTo>
                  <a:pt x="3039" y="5205"/>
                </a:lnTo>
                <a:lnTo>
                  <a:pt x="3025" y="5205"/>
                </a:lnTo>
                <a:lnTo>
                  <a:pt x="3009" y="5204"/>
                </a:lnTo>
                <a:lnTo>
                  <a:pt x="2995" y="5202"/>
                </a:lnTo>
                <a:lnTo>
                  <a:pt x="2981" y="5200"/>
                </a:lnTo>
                <a:lnTo>
                  <a:pt x="2951" y="5194"/>
                </a:lnTo>
                <a:lnTo>
                  <a:pt x="2924" y="5186"/>
                </a:lnTo>
                <a:lnTo>
                  <a:pt x="2897" y="5177"/>
                </a:lnTo>
                <a:lnTo>
                  <a:pt x="2873" y="5167"/>
                </a:lnTo>
                <a:lnTo>
                  <a:pt x="2851" y="5155"/>
                </a:lnTo>
                <a:lnTo>
                  <a:pt x="2832" y="5145"/>
                </a:lnTo>
                <a:lnTo>
                  <a:pt x="2794" y="5263"/>
                </a:lnTo>
                <a:close/>
                <a:moveTo>
                  <a:pt x="3911" y="5208"/>
                </a:moveTo>
                <a:lnTo>
                  <a:pt x="3896" y="5207"/>
                </a:lnTo>
                <a:lnTo>
                  <a:pt x="3882" y="5205"/>
                </a:lnTo>
                <a:lnTo>
                  <a:pt x="3869" y="5203"/>
                </a:lnTo>
                <a:lnTo>
                  <a:pt x="3856" y="5200"/>
                </a:lnTo>
                <a:lnTo>
                  <a:pt x="3843" y="5197"/>
                </a:lnTo>
                <a:lnTo>
                  <a:pt x="3831" y="5193"/>
                </a:lnTo>
                <a:lnTo>
                  <a:pt x="3819" y="5188"/>
                </a:lnTo>
                <a:lnTo>
                  <a:pt x="3807" y="5182"/>
                </a:lnTo>
                <a:lnTo>
                  <a:pt x="3795" y="5176"/>
                </a:lnTo>
                <a:lnTo>
                  <a:pt x="3784" y="5169"/>
                </a:lnTo>
                <a:lnTo>
                  <a:pt x="3773" y="5161"/>
                </a:lnTo>
                <a:lnTo>
                  <a:pt x="3763" y="5152"/>
                </a:lnTo>
                <a:lnTo>
                  <a:pt x="3752" y="5143"/>
                </a:lnTo>
                <a:lnTo>
                  <a:pt x="3743" y="5134"/>
                </a:lnTo>
                <a:lnTo>
                  <a:pt x="3734" y="5124"/>
                </a:lnTo>
                <a:lnTo>
                  <a:pt x="3725" y="5113"/>
                </a:lnTo>
                <a:lnTo>
                  <a:pt x="3717" y="5101"/>
                </a:lnTo>
                <a:lnTo>
                  <a:pt x="3709" y="5089"/>
                </a:lnTo>
                <a:lnTo>
                  <a:pt x="3701" y="5077"/>
                </a:lnTo>
                <a:lnTo>
                  <a:pt x="3694" y="5065"/>
                </a:lnTo>
                <a:lnTo>
                  <a:pt x="3688" y="5051"/>
                </a:lnTo>
                <a:lnTo>
                  <a:pt x="3682" y="5037"/>
                </a:lnTo>
                <a:lnTo>
                  <a:pt x="3677" y="5023"/>
                </a:lnTo>
                <a:lnTo>
                  <a:pt x="3672" y="5008"/>
                </a:lnTo>
                <a:lnTo>
                  <a:pt x="3668" y="4993"/>
                </a:lnTo>
                <a:lnTo>
                  <a:pt x="3664" y="4978"/>
                </a:lnTo>
                <a:lnTo>
                  <a:pt x="3661" y="4961"/>
                </a:lnTo>
                <a:lnTo>
                  <a:pt x="3658" y="4945"/>
                </a:lnTo>
                <a:lnTo>
                  <a:pt x="3655" y="4929"/>
                </a:lnTo>
                <a:lnTo>
                  <a:pt x="3654" y="4911"/>
                </a:lnTo>
                <a:lnTo>
                  <a:pt x="3653" y="4895"/>
                </a:lnTo>
                <a:lnTo>
                  <a:pt x="3653" y="4877"/>
                </a:lnTo>
                <a:lnTo>
                  <a:pt x="3654" y="4846"/>
                </a:lnTo>
                <a:lnTo>
                  <a:pt x="3657" y="4815"/>
                </a:lnTo>
                <a:lnTo>
                  <a:pt x="3662" y="4786"/>
                </a:lnTo>
                <a:lnTo>
                  <a:pt x="3669" y="4756"/>
                </a:lnTo>
                <a:lnTo>
                  <a:pt x="3673" y="4742"/>
                </a:lnTo>
                <a:lnTo>
                  <a:pt x="3677" y="4728"/>
                </a:lnTo>
                <a:lnTo>
                  <a:pt x="3682" y="4713"/>
                </a:lnTo>
                <a:lnTo>
                  <a:pt x="3688" y="4700"/>
                </a:lnTo>
                <a:lnTo>
                  <a:pt x="3694" y="4687"/>
                </a:lnTo>
                <a:lnTo>
                  <a:pt x="3700" y="4674"/>
                </a:lnTo>
                <a:lnTo>
                  <a:pt x="3708" y="4661"/>
                </a:lnTo>
                <a:lnTo>
                  <a:pt x="3716" y="4649"/>
                </a:lnTo>
                <a:lnTo>
                  <a:pt x="3724" y="4638"/>
                </a:lnTo>
                <a:lnTo>
                  <a:pt x="3733" y="4627"/>
                </a:lnTo>
                <a:lnTo>
                  <a:pt x="3742" y="4616"/>
                </a:lnTo>
                <a:lnTo>
                  <a:pt x="3752" y="4606"/>
                </a:lnTo>
                <a:lnTo>
                  <a:pt x="3763" y="4597"/>
                </a:lnTo>
                <a:lnTo>
                  <a:pt x="3774" y="4588"/>
                </a:lnTo>
                <a:lnTo>
                  <a:pt x="3785" y="4580"/>
                </a:lnTo>
                <a:lnTo>
                  <a:pt x="3797" y="4572"/>
                </a:lnTo>
                <a:lnTo>
                  <a:pt x="3811" y="4566"/>
                </a:lnTo>
                <a:lnTo>
                  <a:pt x="3824" y="4560"/>
                </a:lnTo>
                <a:lnTo>
                  <a:pt x="3837" y="4555"/>
                </a:lnTo>
                <a:lnTo>
                  <a:pt x="3851" y="4551"/>
                </a:lnTo>
                <a:lnTo>
                  <a:pt x="3867" y="4548"/>
                </a:lnTo>
                <a:lnTo>
                  <a:pt x="3882" y="4545"/>
                </a:lnTo>
                <a:lnTo>
                  <a:pt x="3898" y="4544"/>
                </a:lnTo>
                <a:lnTo>
                  <a:pt x="3916" y="4544"/>
                </a:lnTo>
                <a:lnTo>
                  <a:pt x="3933" y="4544"/>
                </a:lnTo>
                <a:lnTo>
                  <a:pt x="3949" y="4546"/>
                </a:lnTo>
                <a:lnTo>
                  <a:pt x="3965" y="4548"/>
                </a:lnTo>
                <a:lnTo>
                  <a:pt x="3980" y="4552"/>
                </a:lnTo>
                <a:lnTo>
                  <a:pt x="3994" y="4556"/>
                </a:lnTo>
                <a:lnTo>
                  <a:pt x="4008" y="4561"/>
                </a:lnTo>
                <a:lnTo>
                  <a:pt x="4021" y="4567"/>
                </a:lnTo>
                <a:lnTo>
                  <a:pt x="4034" y="4575"/>
                </a:lnTo>
                <a:lnTo>
                  <a:pt x="4045" y="4582"/>
                </a:lnTo>
                <a:lnTo>
                  <a:pt x="4058" y="4590"/>
                </a:lnTo>
                <a:lnTo>
                  <a:pt x="4068" y="4599"/>
                </a:lnTo>
                <a:lnTo>
                  <a:pt x="4078" y="4609"/>
                </a:lnTo>
                <a:lnTo>
                  <a:pt x="4088" y="4619"/>
                </a:lnTo>
                <a:lnTo>
                  <a:pt x="4097" y="4630"/>
                </a:lnTo>
                <a:lnTo>
                  <a:pt x="4106" y="4641"/>
                </a:lnTo>
                <a:lnTo>
                  <a:pt x="4114" y="4653"/>
                </a:lnTo>
                <a:lnTo>
                  <a:pt x="4121" y="4665"/>
                </a:lnTo>
                <a:lnTo>
                  <a:pt x="4128" y="4678"/>
                </a:lnTo>
                <a:lnTo>
                  <a:pt x="4134" y="4691"/>
                </a:lnTo>
                <a:lnTo>
                  <a:pt x="4140" y="4704"/>
                </a:lnTo>
                <a:lnTo>
                  <a:pt x="4145" y="4717"/>
                </a:lnTo>
                <a:lnTo>
                  <a:pt x="4150" y="4731"/>
                </a:lnTo>
                <a:lnTo>
                  <a:pt x="4155" y="4745"/>
                </a:lnTo>
                <a:lnTo>
                  <a:pt x="4159" y="4759"/>
                </a:lnTo>
                <a:lnTo>
                  <a:pt x="4165" y="4788"/>
                </a:lnTo>
                <a:lnTo>
                  <a:pt x="4170" y="4815"/>
                </a:lnTo>
                <a:lnTo>
                  <a:pt x="4172" y="4844"/>
                </a:lnTo>
                <a:lnTo>
                  <a:pt x="4173" y="4872"/>
                </a:lnTo>
                <a:lnTo>
                  <a:pt x="4173" y="4890"/>
                </a:lnTo>
                <a:lnTo>
                  <a:pt x="4172" y="4907"/>
                </a:lnTo>
                <a:lnTo>
                  <a:pt x="4170" y="4925"/>
                </a:lnTo>
                <a:lnTo>
                  <a:pt x="4168" y="4942"/>
                </a:lnTo>
                <a:lnTo>
                  <a:pt x="4165" y="4959"/>
                </a:lnTo>
                <a:lnTo>
                  <a:pt x="4162" y="4976"/>
                </a:lnTo>
                <a:lnTo>
                  <a:pt x="4158" y="4991"/>
                </a:lnTo>
                <a:lnTo>
                  <a:pt x="4154" y="5006"/>
                </a:lnTo>
                <a:lnTo>
                  <a:pt x="4148" y="5022"/>
                </a:lnTo>
                <a:lnTo>
                  <a:pt x="4142" y="5036"/>
                </a:lnTo>
                <a:lnTo>
                  <a:pt x="4136" y="5050"/>
                </a:lnTo>
                <a:lnTo>
                  <a:pt x="4130" y="5064"/>
                </a:lnTo>
                <a:lnTo>
                  <a:pt x="4123" y="5077"/>
                </a:lnTo>
                <a:lnTo>
                  <a:pt x="4115" y="5089"/>
                </a:lnTo>
                <a:lnTo>
                  <a:pt x="4107" y="5101"/>
                </a:lnTo>
                <a:lnTo>
                  <a:pt x="4098" y="5113"/>
                </a:lnTo>
                <a:lnTo>
                  <a:pt x="4089" y="5124"/>
                </a:lnTo>
                <a:lnTo>
                  <a:pt x="4080" y="5134"/>
                </a:lnTo>
                <a:lnTo>
                  <a:pt x="4070" y="5143"/>
                </a:lnTo>
                <a:lnTo>
                  <a:pt x="4060" y="5152"/>
                </a:lnTo>
                <a:lnTo>
                  <a:pt x="4049" y="5161"/>
                </a:lnTo>
                <a:lnTo>
                  <a:pt x="4038" y="5169"/>
                </a:lnTo>
                <a:lnTo>
                  <a:pt x="4027" y="5176"/>
                </a:lnTo>
                <a:lnTo>
                  <a:pt x="4016" y="5182"/>
                </a:lnTo>
                <a:lnTo>
                  <a:pt x="4004" y="5188"/>
                </a:lnTo>
                <a:lnTo>
                  <a:pt x="3991" y="5193"/>
                </a:lnTo>
                <a:lnTo>
                  <a:pt x="3979" y="5197"/>
                </a:lnTo>
                <a:lnTo>
                  <a:pt x="3966" y="5200"/>
                </a:lnTo>
                <a:lnTo>
                  <a:pt x="3952" y="5203"/>
                </a:lnTo>
                <a:lnTo>
                  <a:pt x="3939" y="5205"/>
                </a:lnTo>
                <a:lnTo>
                  <a:pt x="3926" y="5207"/>
                </a:lnTo>
                <a:lnTo>
                  <a:pt x="3912" y="5208"/>
                </a:lnTo>
                <a:lnTo>
                  <a:pt x="3911" y="5208"/>
                </a:lnTo>
                <a:close/>
                <a:moveTo>
                  <a:pt x="3907" y="5325"/>
                </a:moveTo>
                <a:lnTo>
                  <a:pt x="3926" y="5324"/>
                </a:lnTo>
                <a:lnTo>
                  <a:pt x="3945" y="5323"/>
                </a:lnTo>
                <a:lnTo>
                  <a:pt x="3965" y="5321"/>
                </a:lnTo>
                <a:lnTo>
                  <a:pt x="3984" y="5318"/>
                </a:lnTo>
                <a:lnTo>
                  <a:pt x="4002" y="5315"/>
                </a:lnTo>
                <a:lnTo>
                  <a:pt x="4022" y="5310"/>
                </a:lnTo>
                <a:lnTo>
                  <a:pt x="4040" y="5305"/>
                </a:lnTo>
                <a:lnTo>
                  <a:pt x="4060" y="5298"/>
                </a:lnTo>
                <a:lnTo>
                  <a:pt x="4078" y="5291"/>
                </a:lnTo>
                <a:lnTo>
                  <a:pt x="4096" y="5283"/>
                </a:lnTo>
                <a:lnTo>
                  <a:pt x="4114" y="5274"/>
                </a:lnTo>
                <a:lnTo>
                  <a:pt x="4131" y="5264"/>
                </a:lnTo>
                <a:lnTo>
                  <a:pt x="4148" y="5253"/>
                </a:lnTo>
                <a:lnTo>
                  <a:pt x="4165" y="5241"/>
                </a:lnTo>
                <a:lnTo>
                  <a:pt x="4181" y="5229"/>
                </a:lnTo>
                <a:lnTo>
                  <a:pt x="4196" y="5216"/>
                </a:lnTo>
                <a:lnTo>
                  <a:pt x="4211" y="5201"/>
                </a:lnTo>
                <a:lnTo>
                  <a:pt x="4225" y="5185"/>
                </a:lnTo>
                <a:lnTo>
                  <a:pt x="4239" y="5169"/>
                </a:lnTo>
                <a:lnTo>
                  <a:pt x="4252" y="5152"/>
                </a:lnTo>
                <a:lnTo>
                  <a:pt x="4264" y="5134"/>
                </a:lnTo>
                <a:lnTo>
                  <a:pt x="4275" y="5115"/>
                </a:lnTo>
                <a:lnTo>
                  <a:pt x="4285" y="5094"/>
                </a:lnTo>
                <a:lnTo>
                  <a:pt x="4294" y="5073"/>
                </a:lnTo>
                <a:lnTo>
                  <a:pt x="4304" y="5050"/>
                </a:lnTo>
                <a:lnTo>
                  <a:pt x="4311" y="5028"/>
                </a:lnTo>
                <a:lnTo>
                  <a:pt x="4317" y="5003"/>
                </a:lnTo>
                <a:lnTo>
                  <a:pt x="4323" y="4978"/>
                </a:lnTo>
                <a:lnTo>
                  <a:pt x="4327" y="4951"/>
                </a:lnTo>
                <a:lnTo>
                  <a:pt x="4330" y="4925"/>
                </a:lnTo>
                <a:lnTo>
                  <a:pt x="4332" y="4896"/>
                </a:lnTo>
                <a:lnTo>
                  <a:pt x="4332" y="4867"/>
                </a:lnTo>
                <a:lnTo>
                  <a:pt x="4332" y="4842"/>
                </a:lnTo>
                <a:lnTo>
                  <a:pt x="4331" y="4819"/>
                </a:lnTo>
                <a:lnTo>
                  <a:pt x="4328" y="4795"/>
                </a:lnTo>
                <a:lnTo>
                  <a:pt x="4325" y="4773"/>
                </a:lnTo>
                <a:lnTo>
                  <a:pt x="4321" y="4750"/>
                </a:lnTo>
                <a:lnTo>
                  <a:pt x="4316" y="4729"/>
                </a:lnTo>
                <a:lnTo>
                  <a:pt x="4310" y="4708"/>
                </a:lnTo>
                <a:lnTo>
                  <a:pt x="4303" y="4688"/>
                </a:lnTo>
                <a:lnTo>
                  <a:pt x="4295" y="4667"/>
                </a:lnTo>
                <a:lnTo>
                  <a:pt x="4286" y="4649"/>
                </a:lnTo>
                <a:lnTo>
                  <a:pt x="4277" y="4631"/>
                </a:lnTo>
                <a:lnTo>
                  <a:pt x="4267" y="4612"/>
                </a:lnTo>
                <a:lnTo>
                  <a:pt x="4256" y="4595"/>
                </a:lnTo>
                <a:lnTo>
                  <a:pt x="4244" y="4579"/>
                </a:lnTo>
                <a:lnTo>
                  <a:pt x="4232" y="4563"/>
                </a:lnTo>
                <a:lnTo>
                  <a:pt x="4219" y="4549"/>
                </a:lnTo>
                <a:lnTo>
                  <a:pt x="4205" y="4535"/>
                </a:lnTo>
                <a:lnTo>
                  <a:pt x="4190" y="4521"/>
                </a:lnTo>
                <a:lnTo>
                  <a:pt x="4174" y="4508"/>
                </a:lnTo>
                <a:lnTo>
                  <a:pt x="4159" y="4497"/>
                </a:lnTo>
                <a:lnTo>
                  <a:pt x="4141" y="4486"/>
                </a:lnTo>
                <a:lnTo>
                  <a:pt x="4124" y="4475"/>
                </a:lnTo>
                <a:lnTo>
                  <a:pt x="4107" y="4466"/>
                </a:lnTo>
                <a:lnTo>
                  <a:pt x="4088" y="4458"/>
                </a:lnTo>
                <a:lnTo>
                  <a:pt x="4069" y="4451"/>
                </a:lnTo>
                <a:lnTo>
                  <a:pt x="4049" y="4445"/>
                </a:lnTo>
                <a:lnTo>
                  <a:pt x="4029" y="4439"/>
                </a:lnTo>
                <a:lnTo>
                  <a:pt x="4008" y="4435"/>
                </a:lnTo>
                <a:lnTo>
                  <a:pt x="3986" y="4431"/>
                </a:lnTo>
                <a:lnTo>
                  <a:pt x="3965" y="4429"/>
                </a:lnTo>
                <a:lnTo>
                  <a:pt x="3942" y="4426"/>
                </a:lnTo>
                <a:lnTo>
                  <a:pt x="3919" y="4426"/>
                </a:lnTo>
                <a:lnTo>
                  <a:pt x="3897" y="4426"/>
                </a:lnTo>
                <a:lnTo>
                  <a:pt x="3876" y="4429"/>
                </a:lnTo>
                <a:lnTo>
                  <a:pt x="3855" y="4431"/>
                </a:lnTo>
                <a:lnTo>
                  <a:pt x="3833" y="4434"/>
                </a:lnTo>
                <a:lnTo>
                  <a:pt x="3813" y="4439"/>
                </a:lnTo>
                <a:lnTo>
                  <a:pt x="3792" y="4444"/>
                </a:lnTo>
                <a:lnTo>
                  <a:pt x="3773" y="4450"/>
                </a:lnTo>
                <a:lnTo>
                  <a:pt x="3753" y="4457"/>
                </a:lnTo>
                <a:lnTo>
                  <a:pt x="3734" y="4465"/>
                </a:lnTo>
                <a:lnTo>
                  <a:pt x="3716" y="4474"/>
                </a:lnTo>
                <a:lnTo>
                  <a:pt x="3698" y="4484"/>
                </a:lnTo>
                <a:lnTo>
                  <a:pt x="3681" y="4495"/>
                </a:lnTo>
                <a:lnTo>
                  <a:pt x="3664" y="4506"/>
                </a:lnTo>
                <a:lnTo>
                  <a:pt x="3648" y="4519"/>
                </a:lnTo>
                <a:lnTo>
                  <a:pt x="3633" y="4533"/>
                </a:lnTo>
                <a:lnTo>
                  <a:pt x="3618" y="4547"/>
                </a:lnTo>
                <a:lnTo>
                  <a:pt x="3603" y="4561"/>
                </a:lnTo>
                <a:lnTo>
                  <a:pt x="3590" y="4578"/>
                </a:lnTo>
                <a:lnTo>
                  <a:pt x="3578" y="4594"/>
                </a:lnTo>
                <a:lnTo>
                  <a:pt x="3566" y="4611"/>
                </a:lnTo>
                <a:lnTo>
                  <a:pt x="3554" y="4630"/>
                </a:lnTo>
                <a:lnTo>
                  <a:pt x="3544" y="4649"/>
                </a:lnTo>
                <a:lnTo>
                  <a:pt x="3535" y="4669"/>
                </a:lnTo>
                <a:lnTo>
                  <a:pt x="3527" y="4690"/>
                </a:lnTo>
                <a:lnTo>
                  <a:pt x="3519" y="4711"/>
                </a:lnTo>
                <a:lnTo>
                  <a:pt x="3513" y="4734"/>
                </a:lnTo>
                <a:lnTo>
                  <a:pt x="3506" y="4756"/>
                </a:lnTo>
                <a:lnTo>
                  <a:pt x="3502" y="4781"/>
                </a:lnTo>
                <a:lnTo>
                  <a:pt x="3498" y="4804"/>
                </a:lnTo>
                <a:lnTo>
                  <a:pt x="3495" y="4830"/>
                </a:lnTo>
                <a:lnTo>
                  <a:pt x="3494" y="4856"/>
                </a:lnTo>
                <a:lnTo>
                  <a:pt x="3493" y="4883"/>
                </a:lnTo>
                <a:lnTo>
                  <a:pt x="3494" y="4907"/>
                </a:lnTo>
                <a:lnTo>
                  <a:pt x="3495" y="4932"/>
                </a:lnTo>
                <a:lnTo>
                  <a:pt x="3498" y="4956"/>
                </a:lnTo>
                <a:lnTo>
                  <a:pt x="3501" y="4980"/>
                </a:lnTo>
                <a:lnTo>
                  <a:pt x="3506" y="5002"/>
                </a:lnTo>
                <a:lnTo>
                  <a:pt x="3512" y="5024"/>
                </a:lnTo>
                <a:lnTo>
                  <a:pt x="3518" y="5045"/>
                </a:lnTo>
                <a:lnTo>
                  <a:pt x="3525" y="5067"/>
                </a:lnTo>
                <a:lnTo>
                  <a:pt x="3533" y="5086"/>
                </a:lnTo>
                <a:lnTo>
                  <a:pt x="3542" y="5105"/>
                </a:lnTo>
                <a:lnTo>
                  <a:pt x="3552" y="5124"/>
                </a:lnTo>
                <a:lnTo>
                  <a:pt x="3563" y="5142"/>
                </a:lnTo>
                <a:lnTo>
                  <a:pt x="3574" y="5159"/>
                </a:lnTo>
                <a:lnTo>
                  <a:pt x="3586" y="5175"/>
                </a:lnTo>
                <a:lnTo>
                  <a:pt x="3599" y="5191"/>
                </a:lnTo>
                <a:lnTo>
                  <a:pt x="3613" y="5205"/>
                </a:lnTo>
                <a:lnTo>
                  <a:pt x="3627" y="5220"/>
                </a:lnTo>
                <a:lnTo>
                  <a:pt x="3642" y="5233"/>
                </a:lnTo>
                <a:lnTo>
                  <a:pt x="3658" y="5245"/>
                </a:lnTo>
                <a:lnTo>
                  <a:pt x="3674" y="5257"/>
                </a:lnTo>
                <a:lnTo>
                  <a:pt x="3690" y="5267"/>
                </a:lnTo>
                <a:lnTo>
                  <a:pt x="3708" y="5277"/>
                </a:lnTo>
                <a:lnTo>
                  <a:pt x="3725" y="5286"/>
                </a:lnTo>
                <a:lnTo>
                  <a:pt x="3743" y="5294"/>
                </a:lnTo>
                <a:lnTo>
                  <a:pt x="3763" y="5301"/>
                </a:lnTo>
                <a:lnTo>
                  <a:pt x="3781" y="5308"/>
                </a:lnTo>
                <a:lnTo>
                  <a:pt x="3801" y="5313"/>
                </a:lnTo>
                <a:lnTo>
                  <a:pt x="3821" y="5317"/>
                </a:lnTo>
                <a:lnTo>
                  <a:pt x="3841" y="5320"/>
                </a:lnTo>
                <a:lnTo>
                  <a:pt x="3863" y="5323"/>
                </a:lnTo>
                <a:lnTo>
                  <a:pt x="3883" y="5324"/>
                </a:lnTo>
                <a:lnTo>
                  <a:pt x="3905" y="5325"/>
                </a:lnTo>
                <a:lnTo>
                  <a:pt x="3907" y="5325"/>
                </a:lnTo>
                <a:close/>
                <a:moveTo>
                  <a:pt x="5249" y="4446"/>
                </a:moveTo>
                <a:lnTo>
                  <a:pt x="5093" y="4446"/>
                </a:lnTo>
                <a:lnTo>
                  <a:pt x="5093" y="4972"/>
                </a:lnTo>
                <a:lnTo>
                  <a:pt x="5092" y="4993"/>
                </a:lnTo>
                <a:lnTo>
                  <a:pt x="5088" y="5015"/>
                </a:lnTo>
                <a:lnTo>
                  <a:pt x="5083" y="5034"/>
                </a:lnTo>
                <a:lnTo>
                  <a:pt x="5078" y="5051"/>
                </a:lnTo>
                <a:lnTo>
                  <a:pt x="5072" y="5065"/>
                </a:lnTo>
                <a:lnTo>
                  <a:pt x="5065" y="5078"/>
                </a:lnTo>
                <a:lnTo>
                  <a:pt x="5058" y="5091"/>
                </a:lnTo>
                <a:lnTo>
                  <a:pt x="5049" y="5103"/>
                </a:lnTo>
                <a:lnTo>
                  <a:pt x="5038" y="5116"/>
                </a:lnTo>
                <a:lnTo>
                  <a:pt x="5028" y="5128"/>
                </a:lnTo>
                <a:lnTo>
                  <a:pt x="5016" y="5139"/>
                </a:lnTo>
                <a:lnTo>
                  <a:pt x="5004" y="5149"/>
                </a:lnTo>
                <a:lnTo>
                  <a:pt x="4990" y="5160"/>
                </a:lnTo>
                <a:lnTo>
                  <a:pt x="4976" y="5168"/>
                </a:lnTo>
                <a:lnTo>
                  <a:pt x="4961" y="5176"/>
                </a:lnTo>
                <a:lnTo>
                  <a:pt x="4945" y="5182"/>
                </a:lnTo>
                <a:lnTo>
                  <a:pt x="4927" y="5188"/>
                </a:lnTo>
                <a:lnTo>
                  <a:pt x="4910" y="5191"/>
                </a:lnTo>
                <a:lnTo>
                  <a:pt x="4891" y="5194"/>
                </a:lnTo>
                <a:lnTo>
                  <a:pt x="4872" y="5195"/>
                </a:lnTo>
                <a:lnTo>
                  <a:pt x="4859" y="5194"/>
                </a:lnTo>
                <a:lnTo>
                  <a:pt x="4847" y="5193"/>
                </a:lnTo>
                <a:lnTo>
                  <a:pt x="4835" y="5192"/>
                </a:lnTo>
                <a:lnTo>
                  <a:pt x="4823" y="5190"/>
                </a:lnTo>
                <a:lnTo>
                  <a:pt x="4813" y="5187"/>
                </a:lnTo>
                <a:lnTo>
                  <a:pt x="4803" y="5183"/>
                </a:lnTo>
                <a:lnTo>
                  <a:pt x="4792" y="5180"/>
                </a:lnTo>
                <a:lnTo>
                  <a:pt x="4783" y="5175"/>
                </a:lnTo>
                <a:lnTo>
                  <a:pt x="4774" y="5170"/>
                </a:lnTo>
                <a:lnTo>
                  <a:pt x="4766" y="5164"/>
                </a:lnTo>
                <a:lnTo>
                  <a:pt x="4758" y="5157"/>
                </a:lnTo>
                <a:lnTo>
                  <a:pt x="4750" y="5150"/>
                </a:lnTo>
                <a:lnTo>
                  <a:pt x="4742" y="5143"/>
                </a:lnTo>
                <a:lnTo>
                  <a:pt x="4736" y="5136"/>
                </a:lnTo>
                <a:lnTo>
                  <a:pt x="4729" y="5127"/>
                </a:lnTo>
                <a:lnTo>
                  <a:pt x="4724" y="5119"/>
                </a:lnTo>
                <a:lnTo>
                  <a:pt x="4718" y="5110"/>
                </a:lnTo>
                <a:lnTo>
                  <a:pt x="4713" y="5099"/>
                </a:lnTo>
                <a:lnTo>
                  <a:pt x="4709" y="5089"/>
                </a:lnTo>
                <a:lnTo>
                  <a:pt x="4704" y="5079"/>
                </a:lnTo>
                <a:lnTo>
                  <a:pt x="4697" y="5055"/>
                </a:lnTo>
                <a:lnTo>
                  <a:pt x="4690" y="5032"/>
                </a:lnTo>
                <a:lnTo>
                  <a:pt x="4686" y="5005"/>
                </a:lnTo>
                <a:lnTo>
                  <a:pt x="4683" y="4979"/>
                </a:lnTo>
                <a:lnTo>
                  <a:pt x="4681" y="4950"/>
                </a:lnTo>
                <a:lnTo>
                  <a:pt x="4680" y="4920"/>
                </a:lnTo>
                <a:lnTo>
                  <a:pt x="4680" y="4446"/>
                </a:lnTo>
                <a:lnTo>
                  <a:pt x="4524" y="4446"/>
                </a:lnTo>
                <a:lnTo>
                  <a:pt x="4524" y="4948"/>
                </a:lnTo>
                <a:lnTo>
                  <a:pt x="4525" y="4976"/>
                </a:lnTo>
                <a:lnTo>
                  <a:pt x="4526" y="5001"/>
                </a:lnTo>
                <a:lnTo>
                  <a:pt x="4528" y="5027"/>
                </a:lnTo>
                <a:lnTo>
                  <a:pt x="4531" y="5050"/>
                </a:lnTo>
                <a:lnTo>
                  <a:pt x="4535" y="5073"/>
                </a:lnTo>
                <a:lnTo>
                  <a:pt x="4540" y="5094"/>
                </a:lnTo>
                <a:lnTo>
                  <a:pt x="4545" y="5115"/>
                </a:lnTo>
                <a:lnTo>
                  <a:pt x="4552" y="5134"/>
                </a:lnTo>
                <a:lnTo>
                  <a:pt x="4559" y="5151"/>
                </a:lnTo>
                <a:lnTo>
                  <a:pt x="4566" y="5169"/>
                </a:lnTo>
                <a:lnTo>
                  <a:pt x="4574" y="5184"/>
                </a:lnTo>
                <a:lnTo>
                  <a:pt x="4582" y="5199"/>
                </a:lnTo>
                <a:lnTo>
                  <a:pt x="4591" y="5213"/>
                </a:lnTo>
                <a:lnTo>
                  <a:pt x="4602" y="5226"/>
                </a:lnTo>
                <a:lnTo>
                  <a:pt x="4612" y="5238"/>
                </a:lnTo>
                <a:lnTo>
                  <a:pt x="4622" y="5249"/>
                </a:lnTo>
                <a:lnTo>
                  <a:pt x="4633" y="5260"/>
                </a:lnTo>
                <a:lnTo>
                  <a:pt x="4644" y="5269"/>
                </a:lnTo>
                <a:lnTo>
                  <a:pt x="4656" y="5277"/>
                </a:lnTo>
                <a:lnTo>
                  <a:pt x="4668" y="5285"/>
                </a:lnTo>
                <a:lnTo>
                  <a:pt x="4680" y="5291"/>
                </a:lnTo>
                <a:lnTo>
                  <a:pt x="4692" y="5297"/>
                </a:lnTo>
                <a:lnTo>
                  <a:pt x="4705" y="5303"/>
                </a:lnTo>
                <a:lnTo>
                  <a:pt x="4717" y="5308"/>
                </a:lnTo>
                <a:lnTo>
                  <a:pt x="4730" y="5313"/>
                </a:lnTo>
                <a:lnTo>
                  <a:pt x="4743" y="5316"/>
                </a:lnTo>
                <a:lnTo>
                  <a:pt x="4756" y="5319"/>
                </a:lnTo>
                <a:lnTo>
                  <a:pt x="4769" y="5321"/>
                </a:lnTo>
                <a:lnTo>
                  <a:pt x="4796" y="5324"/>
                </a:lnTo>
                <a:lnTo>
                  <a:pt x="4821" y="5325"/>
                </a:lnTo>
                <a:lnTo>
                  <a:pt x="4849" y="5324"/>
                </a:lnTo>
                <a:lnTo>
                  <a:pt x="4875" y="5321"/>
                </a:lnTo>
                <a:lnTo>
                  <a:pt x="4900" y="5316"/>
                </a:lnTo>
                <a:lnTo>
                  <a:pt x="4924" y="5310"/>
                </a:lnTo>
                <a:lnTo>
                  <a:pt x="4947" y="5301"/>
                </a:lnTo>
                <a:lnTo>
                  <a:pt x="4967" y="5292"/>
                </a:lnTo>
                <a:lnTo>
                  <a:pt x="4986" y="5282"/>
                </a:lnTo>
                <a:lnTo>
                  <a:pt x="5005" y="5271"/>
                </a:lnTo>
                <a:lnTo>
                  <a:pt x="5022" y="5259"/>
                </a:lnTo>
                <a:lnTo>
                  <a:pt x="5037" y="5245"/>
                </a:lnTo>
                <a:lnTo>
                  <a:pt x="5052" y="5232"/>
                </a:lnTo>
                <a:lnTo>
                  <a:pt x="5065" y="5219"/>
                </a:lnTo>
                <a:lnTo>
                  <a:pt x="5077" y="5205"/>
                </a:lnTo>
                <a:lnTo>
                  <a:pt x="5087" y="5191"/>
                </a:lnTo>
                <a:lnTo>
                  <a:pt x="5097" y="5178"/>
                </a:lnTo>
                <a:lnTo>
                  <a:pt x="5105" y="5165"/>
                </a:lnTo>
                <a:lnTo>
                  <a:pt x="5108" y="5165"/>
                </a:lnTo>
                <a:lnTo>
                  <a:pt x="5117" y="5305"/>
                </a:lnTo>
                <a:lnTo>
                  <a:pt x="5256" y="5305"/>
                </a:lnTo>
                <a:lnTo>
                  <a:pt x="5254" y="5279"/>
                </a:lnTo>
                <a:lnTo>
                  <a:pt x="5252" y="5252"/>
                </a:lnTo>
                <a:lnTo>
                  <a:pt x="5251" y="5225"/>
                </a:lnTo>
                <a:lnTo>
                  <a:pt x="5250" y="5195"/>
                </a:lnTo>
                <a:lnTo>
                  <a:pt x="5249" y="5166"/>
                </a:lnTo>
                <a:lnTo>
                  <a:pt x="5249" y="5134"/>
                </a:lnTo>
                <a:lnTo>
                  <a:pt x="5249" y="5102"/>
                </a:lnTo>
                <a:lnTo>
                  <a:pt x="5249" y="5069"/>
                </a:lnTo>
                <a:lnTo>
                  <a:pt x="5249" y="4446"/>
                </a:lnTo>
                <a:close/>
                <a:moveTo>
                  <a:pt x="5507" y="5305"/>
                </a:moveTo>
                <a:lnTo>
                  <a:pt x="5663" y="5305"/>
                </a:lnTo>
                <a:lnTo>
                  <a:pt x="5663" y="4845"/>
                </a:lnTo>
                <a:lnTo>
                  <a:pt x="5664" y="4827"/>
                </a:lnTo>
                <a:lnTo>
                  <a:pt x="5665" y="4808"/>
                </a:lnTo>
                <a:lnTo>
                  <a:pt x="5666" y="4790"/>
                </a:lnTo>
                <a:lnTo>
                  <a:pt x="5669" y="4773"/>
                </a:lnTo>
                <a:lnTo>
                  <a:pt x="5673" y="4751"/>
                </a:lnTo>
                <a:lnTo>
                  <a:pt x="5679" y="4731"/>
                </a:lnTo>
                <a:lnTo>
                  <a:pt x="5687" y="4711"/>
                </a:lnTo>
                <a:lnTo>
                  <a:pt x="5695" y="4693"/>
                </a:lnTo>
                <a:lnTo>
                  <a:pt x="5705" y="4676"/>
                </a:lnTo>
                <a:lnTo>
                  <a:pt x="5715" y="4659"/>
                </a:lnTo>
                <a:lnTo>
                  <a:pt x="5727" y="4644"/>
                </a:lnTo>
                <a:lnTo>
                  <a:pt x="5741" y="4630"/>
                </a:lnTo>
                <a:lnTo>
                  <a:pt x="5754" y="4617"/>
                </a:lnTo>
                <a:lnTo>
                  <a:pt x="5769" y="4606"/>
                </a:lnTo>
                <a:lnTo>
                  <a:pt x="5786" y="4596"/>
                </a:lnTo>
                <a:lnTo>
                  <a:pt x="5802" y="4589"/>
                </a:lnTo>
                <a:lnTo>
                  <a:pt x="5820" y="4582"/>
                </a:lnTo>
                <a:lnTo>
                  <a:pt x="5839" y="4578"/>
                </a:lnTo>
                <a:lnTo>
                  <a:pt x="5858" y="4575"/>
                </a:lnTo>
                <a:lnTo>
                  <a:pt x="5878" y="4573"/>
                </a:lnTo>
                <a:lnTo>
                  <a:pt x="5894" y="4573"/>
                </a:lnTo>
                <a:lnTo>
                  <a:pt x="5907" y="4575"/>
                </a:lnTo>
                <a:lnTo>
                  <a:pt x="5919" y="4576"/>
                </a:lnTo>
                <a:lnTo>
                  <a:pt x="5931" y="4578"/>
                </a:lnTo>
                <a:lnTo>
                  <a:pt x="5931" y="4430"/>
                </a:lnTo>
                <a:lnTo>
                  <a:pt x="5921" y="4429"/>
                </a:lnTo>
                <a:lnTo>
                  <a:pt x="5911" y="4427"/>
                </a:lnTo>
                <a:lnTo>
                  <a:pt x="5900" y="4426"/>
                </a:lnTo>
                <a:lnTo>
                  <a:pt x="5889" y="4426"/>
                </a:lnTo>
                <a:lnTo>
                  <a:pt x="5869" y="4427"/>
                </a:lnTo>
                <a:lnTo>
                  <a:pt x="5850" y="4430"/>
                </a:lnTo>
                <a:lnTo>
                  <a:pt x="5831" y="4434"/>
                </a:lnTo>
                <a:lnTo>
                  <a:pt x="5813" y="4440"/>
                </a:lnTo>
                <a:lnTo>
                  <a:pt x="5795" y="4447"/>
                </a:lnTo>
                <a:lnTo>
                  <a:pt x="5777" y="4455"/>
                </a:lnTo>
                <a:lnTo>
                  <a:pt x="5761" y="4465"/>
                </a:lnTo>
                <a:lnTo>
                  <a:pt x="5745" y="4478"/>
                </a:lnTo>
                <a:lnTo>
                  <a:pt x="5729" y="4490"/>
                </a:lnTo>
                <a:lnTo>
                  <a:pt x="5715" y="4504"/>
                </a:lnTo>
                <a:lnTo>
                  <a:pt x="5701" y="4519"/>
                </a:lnTo>
                <a:lnTo>
                  <a:pt x="5689" y="4537"/>
                </a:lnTo>
                <a:lnTo>
                  <a:pt x="5677" y="4554"/>
                </a:lnTo>
                <a:lnTo>
                  <a:pt x="5666" y="4573"/>
                </a:lnTo>
                <a:lnTo>
                  <a:pt x="5657" y="4593"/>
                </a:lnTo>
                <a:lnTo>
                  <a:pt x="5650" y="4614"/>
                </a:lnTo>
                <a:lnTo>
                  <a:pt x="5644" y="4614"/>
                </a:lnTo>
                <a:lnTo>
                  <a:pt x="5637" y="4446"/>
                </a:lnTo>
                <a:lnTo>
                  <a:pt x="5500" y="4446"/>
                </a:lnTo>
                <a:lnTo>
                  <a:pt x="5502" y="4477"/>
                </a:lnTo>
                <a:lnTo>
                  <a:pt x="5504" y="4507"/>
                </a:lnTo>
                <a:lnTo>
                  <a:pt x="5505" y="4539"/>
                </a:lnTo>
                <a:lnTo>
                  <a:pt x="5506" y="4571"/>
                </a:lnTo>
                <a:lnTo>
                  <a:pt x="5507" y="4605"/>
                </a:lnTo>
                <a:lnTo>
                  <a:pt x="5507" y="4641"/>
                </a:lnTo>
                <a:lnTo>
                  <a:pt x="5507" y="4677"/>
                </a:lnTo>
                <a:lnTo>
                  <a:pt x="5507" y="4713"/>
                </a:lnTo>
                <a:lnTo>
                  <a:pt x="5507" y="5305"/>
                </a:lnTo>
                <a:close/>
                <a:moveTo>
                  <a:pt x="6655" y="5155"/>
                </a:moveTo>
                <a:lnTo>
                  <a:pt x="6638" y="5164"/>
                </a:lnTo>
                <a:lnTo>
                  <a:pt x="6619" y="5171"/>
                </a:lnTo>
                <a:lnTo>
                  <a:pt x="6599" y="5177"/>
                </a:lnTo>
                <a:lnTo>
                  <a:pt x="6577" y="5184"/>
                </a:lnTo>
                <a:lnTo>
                  <a:pt x="6552" y="5189"/>
                </a:lnTo>
                <a:lnTo>
                  <a:pt x="6524" y="5193"/>
                </a:lnTo>
                <a:lnTo>
                  <a:pt x="6496" y="5195"/>
                </a:lnTo>
                <a:lnTo>
                  <a:pt x="6463" y="5196"/>
                </a:lnTo>
                <a:lnTo>
                  <a:pt x="6448" y="5196"/>
                </a:lnTo>
                <a:lnTo>
                  <a:pt x="6433" y="5195"/>
                </a:lnTo>
                <a:lnTo>
                  <a:pt x="6417" y="5193"/>
                </a:lnTo>
                <a:lnTo>
                  <a:pt x="6402" y="5191"/>
                </a:lnTo>
                <a:lnTo>
                  <a:pt x="6388" y="5188"/>
                </a:lnTo>
                <a:lnTo>
                  <a:pt x="6373" y="5184"/>
                </a:lnTo>
                <a:lnTo>
                  <a:pt x="6359" y="5180"/>
                </a:lnTo>
                <a:lnTo>
                  <a:pt x="6345" y="5175"/>
                </a:lnTo>
                <a:lnTo>
                  <a:pt x="6332" y="5169"/>
                </a:lnTo>
                <a:lnTo>
                  <a:pt x="6319" y="5163"/>
                </a:lnTo>
                <a:lnTo>
                  <a:pt x="6307" y="5155"/>
                </a:lnTo>
                <a:lnTo>
                  <a:pt x="6295" y="5147"/>
                </a:lnTo>
                <a:lnTo>
                  <a:pt x="6283" y="5139"/>
                </a:lnTo>
                <a:lnTo>
                  <a:pt x="6271" y="5130"/>
                </a:lnTo>
                <a:lnTo>
                  <a:pt x="6261" y="5121"/>
                </a:lnTo>
                <a:lnTo>
                  <a:pt x="6251" y="5111"/>
                </a:lnTo>
                <a:lnTo>
                  <a:pt x="6241" y="5100"/>
                </a:lnTo>
                <a:lnTo>
                  <a:pt x="6232" y="5089"/>
                </a:lnTo>
                <a:lnTo>
                  <a:pt x="6223" y="5077"/>
                </a:lnTo>
                <a:lnTo>
                  <a:pt x="6215" y="5065"/>
                </a:lnTo>
                <a:lnTo>
                  <a:pt x="6207" y="5051"/>
                </a:lnTo>
                <a:lnTo>
                  <a:pt x="6201" y="5038"/>
                </a:lnTo>
                <a:lnTo>
                  <a:pt x="6194" y="5024"/>
                </a:lnTo>
                <a:lnTo>
                  <a:pt x="6189" y="5009"/>
                </a:lnTo>
                <a:lnTo>
                  <a:pt x="6184" y="4994"/>
                </a:lnTo>
                <a:lnTo>
                  <a:pt x="6178" y="4979"/>
                </a:lnTo>
                <a:lnTo>
                  <a:pt x="6174" y="4962"/>
                </a:lnTo>
                <a:lnTo>
                  <a:pt x="6171" y="4946"/>
                </a:lnTo>
                <a:lnTo>
                  <a:pt x="6169" y="4929"/>
                </a:lnTo>
                <a:lnTo>
                  <a:pt x="6167" y="4911"/>
                </a:lnTo>
                <a:lnTo>
                  <a:pt x="6166" y="4894"/>
                </a:lnTo>
                <a:lnTo>
                  <a:pt x="6165" y="4876"/>
                </a:lnTo>
                <a:lnTo>
                  <a:pt x="6166" y="4858"/>
                </a:lnTo>
                <a:lnTo>
                  <a:pt x="6167" y="4842"/>
                </a:lnTo>
                <a:lnTo>
                  <a:pt x="6168" y="4827"/>
                </a:lnTo>
                <a:lnTo>
                  <a:pt x="6170" y="4810"/>
                </a:lnTo>
                <a:lnTo>
                  <a:pt x="6173" y="4795"/>
                </a:lnTo>
                <a:lnTo>
                  <a:pt x="6176" y="4780"/>
                </a:lnTo>
                <a:lnTo>
                  <a:pt x="6181" y="4764"/>
                </a:lnTo>
                <a:lnTo>
                  <a:pt x="6186" y="4750"/>
                </a:lnTo>
                <a:lnTo>
                  <a:pt x="6191" y="4736"/>
                </a:lnTo>
                <a:lnTo>
                  <a:pt x="6197" y="4722"/>
                </a:lnTo>
                <a:lnTo>
                  <a:pt x="6203" y="4707"/>
                </a:lnTo>
                <a:lnTo>
                  <a:pt x="6210" y="4695"/>
                </a:lnTo>
                <a:lnTo>
                  <a:pt x="6217" y="4682"/>
                </a:lnTo>
                <a:lnTo>
                  <a:pt x="6225" y="4669"/>
                </a:lnTo>
                <a:lnTo>
                  <a:pt x="6235" y="4657"/>
                </a:lnTo>
                <a:lnTo>
                  <a:pt x="6244" y="4646"/>
                </a:lnTo>
                <a:lnTo>
                  <a:pt x="6253" y="4636"/>
                </a:lnTo>
                <a:lnTo>
                  <a:pt x="6264" y="4626"/>
                </a:lnTo>
                <a:lnTo>
                  <a:pt x="6274" y="4615"/>
                </a:lnTo>
                <a:lnTo>
                  <a:pt x="6287" y="4606"/>
                </a:lnTo>
                <a:lnTo>
                  <a:pt x="6299" y="4598"/>
                </a:lnTo>
                <a:lnTo>
                  <a:pt x="6311" y="4590"/>
                </a:lnTo>
                <a:lnTo>
                  <a:pt x="6324" y="4583"/>
                </a:lnTo>
                <a:lnTo>
                  <a:pt x="6339" y="4577"/>
                </a:lnTo>
                <a:lnTo>
                  <a:pt x="6353" y="4570"/>
                </a:lnTo>
                <a:lnTo>
                  <a:pt x="6368" y="4565"/>
                </a:lnTo>
                <a:lnTo>
                  <a:pt x="6384" y="4561"/>
                </a:lnTo>
                <a:lnTo>
                  <a:pt x="6400" y="4557"/>
                </a:lnTo>
                <a:lnTo>
                  <a:pt x="6416" y="4554"/>
                </a:lnTo>
                <a:lnTo>
                  <a:pt x="6434" y="4552"/>
                </a:lnTo>
                <a:lnTo>
                  <a:pt x="6451" y="4551"/>
                </a:lnTo>
                <a:lnTo>
                  <a:pt x="6469" y="4551"/>
                </a:lnTo>
                <a:lnTo>
                  <a:pt x="6500" y="4551"/>
                </a:lnTo>
                <a:lnTo>
                  <a:pt x="6529" y="4554"/>
                </a:lnTo>
                <a:lnTo>
                  <a:pt x="6554" y="4558"/>
                </a:lnTo>
                <a:lnTo>
                  <a:pt x="6578" y="4563"/>
                </a:lnTo>
                <a:lnTo>
                  <a:pt x="6599" y="4569"/>
                </a:lnTo>
                <a:lnTo>
                  <a:pt x="6618" y="4577"/>
                </a:lnTo>
                <a:lnTo>
                  <a:pt x="6635" y="4584"/>
                </a:lnTo>
                <a:lnTo>
                  <a:pt x="6650" y="4591"/>
                </a:lnTo>
                <a:lnTo>
                  <a:pt x="6686" y="4472"/>
                </a:lnTo>
                <a:lnTo>
                  <a:pt x="6667" y="4464"/>
                </a:lnTo>
                <a:lnTo>
                  <a:pt x="6647" y="4455"/>
                </a:lnTo>
                <a:lnTo>
                  <a:pt x="6622" y="4448"/>
                </a:lnTo>
                <a:lnTo>
                  <a:pt x="6596" y="4441"/>
                </a:lnTo>
                <a:lnTo>
                  <a:pt x="6567" y="4435"/>
                </a:lnTo>
                <a:lnTo>
                  <a:pt x="6536" y="4431"/>
                </a:lnTo>
                <a:lnTo>
                  <a:pt x="6503" y="4427"/>
                </a:lnTo>
                <a:lnTo>
                  <a:pt x="6469" y="4426"/>
                </a:lnTo>
                <a:lnTo>
                  <a:pt x="6443" y="4426"/>
                </a:lnTo>
                <a:lnTo>
                  <a:pt x="6417" y="4429"/>
                </a:lnTo>
                <a:lnTo>
                  <a:pt x="6393" y="4432"/>
                </a:lnTo>
                <a:lnTo>
                  <a:pt x="6368" y="4435"/>
                </a:lnTo>
                <a:lnTo>
                  <a:pt x="6345" y="4440"/>
                </a:lnTo>
                <a:lnTo>
                  <a:pt x="6322" y="4446"/>
                </a:lnTo>
                <a:lnTo>
                  <a:pt x="6300" y="4453"/>
                </a:lnTo>
                <a:lnTo>
                  <a:pt x="6278" y="4460"/>
                </a:lnTo>
                <a:lnTo>
                  <a:pt x="6258" y="4469"/>
                </a:lnTo>
                <a:lnTo>
                  <a:pt x="6238" y="4480"/>
                </a:lnTo>
                <a:lnTo>
                  <a:pt x="6218" y="4490"/>
                </a:lnTo>
                <a:lnTo>
                  <a:pt x="6200" y="4501"/>
                </a:lnTo>
                <a:lnTo>
                  <a:pt x="6182" y="4514"/>
                </a:lnTo>
                <a:lnTo>
                  <a:pt x="6165" y="4528"/>
                </a:lnTo>
                <a:lnTo>
                  <a:pt x="6149" y="4541"/>
                </a:lnTo>
                <a:lnTo>
                  <a:pt x="6134" y="4556"/>
                </a:lnTo>
                <a:lnTo>
                  <a:pt x="6118" y="4571"/>
                </a:lnTo>
                <a:lnTo>
                  <a:pt x="6105" y="4588"/>
                </a:lnTo>
                <a:lnTo>
                  <a:pt x="6092" y="4605"/>
                </a:lnTo>
                <a:lnTo>
                  <a:pt x="6079" y="4624"/>
                </a:lnTo>
                <a:lnTo>
                  <a:pt x="6068" y="4642"/>
                </a:lnTo>
                <a:lnTo>
                  <a:pt x="6058" y="4661"/>
                </a:lnTo>
                <a:lnTo>
                  <a:pt x="6049" y="4681"/>
                </a:lnTo>
                <a:lnTo>
                  <a:pt x="6041" y="4701"/>
                </a:lnTo>
                <a:lnTo>
                  <a:pt x="6033" y="4723"/>
                </a:lnTo>
                <a:lnTo>
                  <a:pt x="6026" y="4744"/>
                </a:lnTo>
                <a:lnTo>
                  <a:pt x="6020" y="4765"/>
                </a:lnTo>
                <a:lnTo>
                  <a:pt x="6016" y="4789"/>
                </a:lnTo>
                <a:lnTo>
                  <a:pt x="6012" y="4811"/>
                </a:lnTo>
                <a:lnTo>
                  <a:pt x="6010" y="4836"/>
                </a:lnTo>
                <a:lnTo>
                  <a:pt x="6008" y="4859"/>
                </a:lnTo>
                <a:lnTo>
                  <a:pt x="6008" y="4884"/>
                </a:lnTo>
                <a:lnTo>
                  <a:pt x="6008" y="4908"/>
                </a:lnTo>
                <a:lnTo>
                  <a:pt x="6010" y="4933"/>
                </a:lnTo>
                <a:lnTo>
                  <a:pt x="6012" y="4955"/>
                </a:lnTo>
                <a:lnTo>
                  <a:pt x="6015" y="4979"/>
                </a:lnTo>
                <a:lnTo>
                  <a:pt x="6019" y="5000"/>
                </a:lnTo>
                <a:lnTo>
                  <a:pt x="6025" y="5023"/>
                </a:lnTo>
                <a:lnTo>
                  <a:pt x="6032" y="5043"/>
                </a:lnTo>
                <a:lnTo>
                  <a:pt x="6038" y="5064"/>
                </a:lnTo>
                <a:lnTo>
                  <a:pt x="6046" y="5083"/>
                </a:lnTo>
                <a:lnTo>
                  <a:pt x="6055" y="5102"/>
                </a:lnTo>
                <a:lnTo>
                  <a:pt x="6064" y="5121"/>
                </a:lnTo>
                <a:lnTo>
                  <a:pt x="6074" y="5138"/>
                </a:lnTo>
                <a:lnTo>
                  <a:pt x="6086" y="5155"/>
                </a:lnTo>
                <a:lnTo>
                  <a:pt x="6098" y="5172"/>
                </a:lnTo>
                <a:lnTo>
                  <a:pt x="6111" y="5187"/>
                </a:lnTo>
                <a:lnTo>
                  <a:pt x="6124" y="5202"/>
                </a:lnTo>
                <a:lnTo>
                  <a:pt x="6139" y="5216"/>
                </a:lnTo>
                <a:lnTo>
                  <a:pt x="6154" y="5229"/>
                </a:lnTo>
                <a:lnTo>
                  <a:pt x="6169" y="5242"/>
                </a:lnTo>
                <a:lnTo>
                  <a:pt x="6187" y="5253"/>
                </a:lnTo>
                <a:lnTo>
                  <a:pt x="6203" y="5264"/>
                </a:lnTo>
                <a:lnTo>
                  <a:pt x="6221" y="5274"/>
                </a:lnTo>
                <a:lnTo>
                  <a:pt x="6240" y="5283"/>
                </a:lnTo>
                <a:lnTo>
                  <a:pt x="6259" y="5291"/>
                </a:lnTo>
                <a:lnTo>
                  <a:pt x="6280" y="5298"/>
                </a:lnTo>
                <a:lnTo>
                  <a:pt x="6300" y="5305"/>
                </a:lnTo>
                <a:lnTo>
                  <a:pt x="6320" y="5311"/>
                </a:lnTo>
                <a:lnTo>
                  <a:pt x="6343" y="5315"/>
                </a:lnTo>
                <a:lnTo>
                  <a:pt x="6365" y="5319"/>
                </a:lnTo>
                <a:lnTo>
                  <a:pt x="6388" y="5321"/>
                </a:lnTo>
                <a:lnTo>
                  <a:pt x="6411" y="5323"/>
                </a:lnTo>
                <a:lnTo>
                  <a:pt x="6436" y="5323"/>
                </a:lnTo>
                <a:lnTo>
                  <a:pt x="6457" y="5323"/>
                </a:lnTo>
                <a:lnTo>
                  <a:pt x="6478" y="5322"/>
                </a:lnTo>
                <a:lnTo>
                  <a:pt x="6498" y="5320"/>
                </a:lnTo>
                <a:lnTo>
                  <a:pt x="6516" y="5318"/>
                </a:lnTo>
                <a:lnTo>
                  <a:pt x="6553" y="5313"/>
                </a:lnTo>
                <a:lnTo>
                  <a:pt x="6587" y="5306"/>
                </a:lnTo>
                <a:lnTo>
                  <a:pt x="6616" y="5297"/>
                </a:lnTo>
                <a:lnTo>
                  <a:pt x="6643" y="5289"/>
                </a:lnTo>
                <a:lnTo>
                  <a:pt x="6664" y="5281"/>
                </a:lnTo>
                <a:lnTo>
                  <a:pt x="6682" y="5273"/>
                </a:lnTo>
                <a:lnTo>
                  <a:pt x="6655" y="5155"/>
                </a:lnTo>
                <a:close/>
                <a:moveTo>
                  <a:pt x="7020" y="5305"/>
                </a:moveTo>
                <a:lnTo>
                  <a:pt x="7020" y="4446"/>
                </a:lnTo>
                <a:lnTo>
                  <a:pt x="6864" y="4446"/>
                </a:lnTo>
                <a:lnTo>
                  <a:pt x="6864" y="5305"/>
                </a:lnTo>
                <a:lnTo>
                  <a:pt x="7020" y="5305"/>
                </a:lnTo>
                <a:close/>
                <a:moveTo>
                  <a:pt x="6941" y="4302"/>
                </a:moveTo>
                <a:lnTo>
                  <a:pt x="6952" y="4302"/>
                </a:lnTo>
                <a:lnTo>
                  <a:pt x="6962" y="4300"/>
                </a:lnTo>
                <a:lnTo>
                  <a:pt x="6973" y="4298"/>
                </a:lnTo>
                <a:lnTo>
                  <a:pt x="6982" y="4295"/>
                </a:lnTo>
                <a:lnTo>
                  <a:pt x="6991" y="4290"/>
                </a:lnTo>
                <a:lnTo>
                  <a:pt x="6998" y="4286"/>
                </a:lnTo>
                <a:lnTo>
                  <a:pt x="7006" y="4279"/>
                </a:lnTo>
                <a:lnTo>
                  <a:pt x="7012" y="4273"/>
                </a:lnTo>
                <a:lnTo>
                  <a:pt x="7018" y="4266"/>
                </a:lnTo>
                <a:lnTo>
                  <a:pt x="7024" y="4259"/>
                </a:lnTo>
                <a:lnTo>
                  <a:pt x="7029" y="4251"/>
                </a:lnTo>
                <a:lnTo>
                  <a:pt x="7032" y="4243"/>
                </a:lnTo>
                <a:lnTo>
                  <a:pt x="7035" y="4235"/>
                </a:lnTo>
                <a:lnTo>
                  <a:pt x="7037" y="4225"/>
                </a:lnTo>
                <a:lnTo>
                  <a:pt x="7038" y="4216"/>
                </a:lnTo>
                <a:lnTo>
                  <a:pt x="7039" y="4206"/>
                </a:lnTo>
                <a:lnTo>
                  <a:pt x="7038" y="4196"/>
                </a:lnTo>
                <a:lnTo>
                  <a:pt x="7037" y="4187"/>
                </a:lnTo>
                <a:lnTo>
                  <a:pt x="7035" y="4176"/>
                </a:lnTo>
                <a:lnTo>
                  <a:pt x="7032" y="4167"/>
                </a:lnTo>
                <a:lnTo>
                  <a:pt x="7028" y="4159"/>
                </a:lnTo>
                <a:lnTo>
                  <a:pt x="7024" y="4151"/>
                </a:lnTo>
                <a:lnTo>
                  <a:pt x="7018" y="4144"/>
                </a:lnTo>
                <a:lnTo>
                  <a:pt x="7012" y="4137"/>
                </a:lnTo>
                <a:lnTo>
                  <a:pt x="7005" y="4130"/>
                </a:lnTo>
                <a:lnTo>
                  <a:pt x="6998" y="4125"/>
                </a:lnTo>
                <a:lnTo>
                  <a:pt x="6990" y="4120"/>
                </a:lnTo>
                <a:lnTo>
                  <a:pt x="6982" y="4116"/>
                </a:lnTo>
                <a:lnTo>
                  <a:pt x="6973" y="4113"/>
                </a:lnTo>
                <a:lnTo>
                  <a:pt x="6963" y="4110"/>
                </a:lnTo>
                <a:lnTo>
                  <a:pt x="6953" y="4109"/>
                </a:lnTo>
                <a:lnTo>
                  <a:pt x="6943" y="4109"/>
                </a:lnTo>
                <a:lnTo>
                  <a:pt x="6932" y="4109"/>
                </a:lnTo>
                <a:lnTo>
                  <a:pt x="6921" y="4110"/>
                </a:lnTo>
                <a:lnTo>
                  <a:pt x="6912" y="4113"/>
                </a:lnTo>
                <a:lnTo>
                  <a:pt x="6903" y="4116"/>
                </a:lnTo>
                <a:lnTo>
                  <a:pt x="6894" y="4120"/>
                </a:lnTo>
                <a:lnTo>
                  <a:pt x="6886" y="4125"/>
                </a:lnTo>
                <a:lnTo>
                  <a:pt x="6879" y="4130"/>
                </a:lnTo>
                <a:lnTo>
                  <a:pt x="6872" y="4137"/>
                </a:lnTo>
                <a:lnTo>
                  <a:pt x="6866" y="4144"/>
                </a:lnTo>
                <a:lnTo>
                  <a:pt x="6860" y="4151"/>
                </a:lnTo>
                <a:lnTo>
                  <a:pt x="6856" y="4159"/>
                </a:lnTo>
                <a:lnTo>
                  <a:pt x="6852" y="4167"/>
                </a:lnTo>
                <a:lnTo>
                  <a:pt x="6849" y="4176"/>
                </a:lnTo>
                <a:lnTo>
                  <a:pt x="6847" y="4187"/>
                </a:lnTo>
                <a:lnTo>
                  <a:pt x="6846" y="4196"/>
                </a:lnTo>
                <a:lnTo>
                  <a:pt x="6845" y="4206"/>
                </a:lnTo>
                <a:lnTo>
                  <a:pt x="6846" y="4216"/>
                </a:lnTo>
                <a:lnTo>
                  <a:pt x="6847" y="4225"/>
                </a:lnTo>
                <a:lnTo>
                  <a:pt x="6849" y="4235"/>
                </a:lnTo>
                <a:lnTo>
                  <a:pt x="6852" y="4243"/>
                </a:lnTo>
                <a:lnTo>
                  <a:pt x="6855" y="4251"/>
                </a:lnTo>
                <a:lnTo>
                  <a:pt x="6860" y="4259"/>
                </a:lnTo>
                <a:lnTo>
                  <a:pt x="6865" y="4266"/>
                </a:lnTo>
                <a:lnTo>
                  <a:pt x="6871" y="4273"/>
                </a:lnTo>
                <a:lnTo>
                  <a:pt x="6878" y="4279"/>
                </a:lnTo>
                <a:lnTo>
                  <a:pt x="6885" y="4286"/>
                </a:lnTo>
                <a:lnTo>
                  <a:pt x="6892" y="4290"/>
                </a:lnTo>
                <a:lnTo>
                  <a:pt x="6901" y="4295"/>
                </a:lnTo>
                <a:lnTo>
                  <a:pt x="6909" y="4298"/>
                </a:lnTo>
                <a:lnTo>
                  <a:pt x="6918" y="4300"/>
                </a:lnTo>
                <a:lnTo>
                  <a:pt x="6929" y="4302"/>
                </a:lnTo>
                <a:lnTo>
                  <a:pt x="6939" y="4302"/>
                </a:lnTo>
                <a:lnTo>
                  <a:pt x="6941" y="4302"/>
                </a:lnTo>
                <a:close/>
                <a:moveTo>
                  <a:pt x="7280" y="5305"/>
                </a:moveTo>
                <a:lnTo>
                  <a:pt x="7436" y="5305"/>
                </a:lnTo>
                <a:lnTo>
                  <a:pt x="7436" y="4787"/>
                </a:lnTo>
                <a:lnTo>
                  <a:pt x="7437" y="4767"/>
                </a:lnTo>
                <a:lnTo>
                  <a:pt x="7439" y="4748"/>
                </a:lnTo>
                <a:lnTo>
                  <a:pt x="7442" y="4730"/>
                </a:lnTo>
                <a:lnTo>
                  <a:pt x="7447" y="4713"/>
                </a:lnTo>
                <a:lnTo>
                  <a:pt x="7452" y="4698"/>
                </a:lnTo>
                <a:lnTo>
                  <a:pt x="7459" y="4682"/>
                </a:lnTo>
                <a:lnTo>
                  <a:pt x="7468" y="4666"/>
                </a:lnTo>
                <a:lnTo>
                  <a:pt x="7478" y="4652"/>
                </a:lnTo>
                <a:lnTo>
                  <a:pt x="7488" y="4638"/>
                </a:lnTo>
                <a:lnTo>
                  <a:pt x="7499" y="4626"/>
                </a:lnTo>
                <a:lnTo>
                  <a:pt x="7511" y="4612"/>
                </a:lnTo>
                <a:lnTo>
                  <a:pt x="7525" y="4601"/>
                </a:lnTo>
                <a:lnTo>
                  <a:pt x="7538" y="4591"/>
                </a:lnTo>
                <a:lnTo>
                  <a:pt x="7553" y="4582"/>
                </a:lnTo>
                <a:lnTo>
                  <a:pt x="7569" y="4573"/>
                </a:lnTo>
                <a:lnTo>
                  <a:pt x="7585" y="4566"/>
                </a:lnTo>
                <a:lnTo>
                  <a:pt x="7601" y="4561"/>
                </a:lnTo>
                <a:lnTo>
                  <a:pt x="7620" y="4557"/>
                </a:lnTo>
                <a:lnTo>
                  <a:pt x="7638" y="4555"/>
                </a:lnTo>
                <a:lnTo>
                  <a:pt x="7656" y="4554"/>
                </a:lnTo>
                <a:lnTo>
                  <a:pt x="7670" y="4554"/>
                </a:lnTo>
                <a:lnTo>
                  <a:pt x="7683" y="4555"/>
                </a:lnTo>
                <a:lnTo>
                  <a:pt x="7695" y="4557"/>
                </a:lnTo>
                <a:lnTo>
                  <a:pt x="7707" y="4559"/>
                </a:lnTo>
                <a:lnTo>
                  <a:pt x="7719" y="4562"/>
                </a:lnTo>
                <a:lnTo>
                  <a:pt x="7729" y="4565"/>
                </a:lnTo>
                <a:lnTo>
                  <a:pt x="7740" y="4569"/>
                </a:lnTo>
                <a:lnTo>
                  <a:pt x="7749" y="4575"/>
                </a:lnTo>
                <a:lnTo>
                  <a:pt x="7758" y="4580"/>
                </a:lnTo>
                <a:lnTo>
                  <a:pt x="7768" y="4586"/>
                </a:lnTo>
                <a:lnTo>
                  <a:pt x="7776" y="4592"/>
                </a:lnTo>
                <a:lnTo>
                  <a:pt x="7784" y="4598"/>
                </a:lnTo>
                <a:lnTo>
                  <a:pt x="7791" y="4605"/>
                </a:lnTo>
                <a:lnTo>
                  <a:pt x="7798" y="4613"/>
                </a:lnTo>
                <a:lnTo>
                  <a:pt x="7804" y="4621"/>
                </a:lnTo>
                <a:lnTo>
                  <a:pt x="7810" y="4630"/>
                </a:lnTo>
                <a:lnTo>
                  <a:pt x="7817" y="4639"/>
                </a:lnTo>
                <a:lnTo>
                  <a:pt x="7822" y="4648"/>
                </a:lnTo>
                <a:lnTo>
                  <a:pt x="7827" y="4658"/>
                </a:lnTo>
                <a:lnTo>
                  <a:pt x="7831" y="4668"/>
                </a:lnTo>
                <a:lnTo>
                  <a:pt x="7838" y="4689"/>
                </a:lnTo>
                <a:lnTo>
                  <a:pt x="7844" y="4711"/>
                </a:lnTo>
                <a:lnTo>
                  <a:pt x="7849" y="4735"/>
                </a:lnTo>
                <a:lnTo>
                  <a:pt x="7852" y="4759"/>
                </a:lnTo>
                <a:lnTo>
                  <a:pt x="7854" y="4784"/>
                </a:lnTo>
                <a:lnTo>
                  <a:pt x="7855" y="4809"/>
                </a:lnTo>
                <a:lnTo>
                  <a:pt x="7855" y="5305"/>
                </a:lnTo>
                <a:lnTo>
                  <a:pt x="8012" y="5305"/>
                </a:lnTo>
                <a:lnTo>
                  <a:pt x="8012" y="4792"/>
                </a:lnTo>
                <a:lnTo>
                  <a:pt x="8010" y="4765"/>
                </a:lnTo>
                <a:lnTo>
                  <a:pt x="8009" y="4739"/>
                </a:lnTo>
                <a:lnTo>
                  <a:pt x="8006" y="4714"/>
                </a:lnTo>
                <a:lnTo>
                  <a:pt x="8003" y="4692"/>
                </a:lnTo>
                <a:lnTo>
                  <a:pt x="7998" y="4669"/>
                </a:lnTo>
                <a:lnTo>
                  <a:pt x="7993" y="4649"/>
                </a:lnTo>
                <a:lnTo>
                  <a:pt x="7987" y="4629"/>
                </a:lnTo>
                <a:lnTo>
                  <a:pt x="7980" y="4610"/>
                </a:lnTo>
                <a:lnTo>
                  <a:pt x="7973" y="4593"/>
                </a:lnTo>
                <a:lnTo>
                  <a:pt x="7965" y="4577"/>
                </a:lnTo>
                <a:lnTo>
                  <a:pt x="7955" y="4561"/>
                </a:lnTo>
                <a:lnTo>
                  <a:pt x="7946" y="4547"/>
                </a:lnTo>
                <a:lnTo>
                  <a:pt x="7936" y="4534"/>
                </a:lnTo>
                <a:lnTo>
                  <a:pt x="7926" y="4520"/>
                </a:lnTo>
                <a:lnTo>
                  <a:pt x="7916" y="4509"/>
                </a:lnTo>
                <a:lnTo>
                  <a:pt x="7904" y="4499"/>
                </a:lnTo>
                <a:lnTo>
                  <a:pt x="7892" y="4489"/>
                </a:lnTo>
                <a:lnTo>
                  <a:pt x="7881" y="4480"/>
                </a:lnTo>
                <a:lnTo>
                  <a:pt x="7869" y="4471"/>
                </a:lnTo>
                <a:lnTo>
                  <a:pt x="7856" y="4464"/>
                </a:lnTo>
                <a:lnTo>
                  <a:pt x="7843" y="4457"/>
                </a:lnTo>
                <a:lnTo>
                  <a:pt x="7831" y="4452"/>
                </a:lnTo>
                <a:lnTo>
                  <a:pt x="7818" y="4447"/>
                </a:lnTo>
                <a:lnTo>
                  <a:pt x="7805" y="4442"/>
                </a:lnTo>
                <a:lnTo>
                  <a:pt x="7792" y="4438"/>
                </a:lnTo>
                <a:lnTo>
                  <a:pt x="7780" y="4435"/>
                </a:lnTo>
                <a:lnTo>
                  <a:pt x="7768" y="4432"/>
                </a:lnTo>
                <a:lnTo>
                  <a:pt x="7754" y="4430"/>
                </a:lnTo>
                <a:lnTo>
                  <a:pt x="7731" y="4427"/>
                </a:lnTo>
                <a:lnTo>
                  <a:pt x="7707" y="4426"/>
                </a:lnTo>
                <a:lnTo>
                  <a:pt x="7682" y="4427"/>
                </a:lnTo>
                <a:lnTo>
                  <a:pt x="7656" y="4430"/>
                </a:lnTo>
                <a:lnTo>
                  <a:pt x="7632" y="4434"/>
                </a:lnTo>
                <a:lnTo>
                  <a:pt x="7609" y="4440"/>
                </a:lnTo>
                <a:lnTo>
                  <a:pt x="7588" y="4447"/>
                </a:lnTo>
                <a:lnTo>
                  <a:pt x="7567" y="4456"/>
                </a:lnTo>
                <a:lnTo>
                  <a:pt x="7547" y="4465"/>
                </a:lnTo>
                <a:lnTo>
                  <a:pt x="7529" y="4477"/>
                </a:lnTo>
                <a:lnTo>
                  <a:pt x="7511" y="4488"/>
                </a:lnTo>
                <a:lnTo>
                  <a:pt x="7495" y="4500"/>
                </a:lnTo>
                <a:lnTo>
                  <a:pt x="7480" y="4513"/>
                </a:lnTo>
                <a:lnTo>
                  <a:pt x="7467" y="4528"/>
                </a:lnTo>
                <a:lnTo>
                  <a:pt x="7453" y="4542"/>
                </a:lnTo>
                <a:lnTo>
                  <a:pt x="7442" y="4556"/>
                </a:lnTo>
                <a:lnTo>
                  <a:pt x="7433" y="4571"/>
                </a:lnTo>
                <a:lnTo>
                  <a:pt x="7424" y="4586"/>
                </a:lnTo>
                <a:lnTo>
                  <a:pt x="7421" y="4586"/>
                </a:lnTo>
                <a:lnTo>
                  <a:pt x="7411" y="4446"/>
                </a:lnTo>
                <a:lnTo>
                  <a:pt x="7273" y="4446"/>
                </a:lnTo>
                <a:lnTo>
                  <a:pt x="7275" y="4472"/>
                </a:lnTo>
                <a:lnTo>
                  <a:pt x="7277" y="4499"/>
                </a:lnTo>
                <a:lnTo>
                  <a:pt x="7278" y="4527"/>
                </a:lnTo>
                <a:lnTo>
                  <a:pt x="7279" y="4555"/>
                </a:lnTo>
                <a:lnTo>
                  <a:pt x="7279" y="4584"/>
                </a:lnTo>
                <a:lnTo>
                  <a:pt x="7280" y="4613"/>
                </a:lnTo>
                <a:lnTo>
                  <a:pt x="7280" y="4645"/>
                </a:lnTo>
                <a:lnTo>
                  <a:pt x="7280" y="4679"/>
                </a:lnTo>
                <a:lnTo>
                  <a:pt x="7280" y="5305"/>
                </a:lnTo>
                <a:close/>
                <a:moveTo>
                  <a:pt x="8999" y="4680"/>
                </a:moveTo>
                <a:lnTo>
                  <a:pt x="8999" y="4643"/>
                </a:lnTo>
                <a:lnTo>
                  <a:pt x="8999" y="4608"/>
                </a:lnTo>
                <a:lnTo>
                  <a:pt x="9001" y="4577"/>
                </a:lnTo>
                <a:lnTo>
                  <a:pt x="9001" y="4547"/>
                </a:lnTo>
                <a:lnTo>
                  <a:pt x="9002" y="4519"/>
                </a:lnTo>
                <a:lnTo>
                  <a:pt x="9004" y="4494"/>
                </a:lnTo>
                <a:lnTo>
                  <a:pt x="9005" y="4469"/>
                </a:lnTo>
                <a:lnTo>
                  <a:pt x="9007" y="4446"/>
                </a:lnTo>
                <a:lnTo>
                  <a:pt x="8868" y="4446"/>
                </a:lnTo>
                <a:lnTo>
                  <a:pt x="8863" y="4576"/>
                </a:lnTo>
                <a:lnTo>
                  <a:pt x="8860" y="4576"/>
                </a:lnTo>
                <a:lnTo>
                  <a:pt x="8851" y="4561"/>
                </a:lnTo>
                <a:lnTo>
                  <a:pt x="8842" y="4548"/>
                </a:lnTo>
                <a:lnTo>
                  <a:pt x="8833" y="4535"/>
                </a:lnTo>
                <a:lnTo>
                  <a:pt x="8822" y="4521"/>
                </a:lnTo>
                <a:lnTo>
                  <a:pt x="8810" y="4508"/>
                </a:lnTo>
                <a:lnTo>
                  <a:pt x="8796" y="4496"/>
                </a:lnTo>
                <a:lnTo>
                  <a:pt x="8782" y="4485"/>
                </a:lnTo>
                <a:lnTo>
                  <a:pt x="8767" y="4473"/>
                </a:lnTo>
                <a:lnTo>
                  <a:pt x="8749" y="4463"/>
                </a:lnTo>
                <a:lnTo>
                  <a:pt x="8731" y="4454"/>
                </a:lnTo>
                <a:lnTo>
                  <a:pt x="8712" y="4446"/>
                </a:lnTo>
                <a:lnTo>
                  <a:pt x="8690" y="4440"/>
                </a:lnTo>
                <a:lnTo>
                  <a:pt x="8668" y="4434"/>
                </a:lnTo>
                <a:lnTo>
                  <a:pt x="8644" y="4430"/>
                </a:lnTo>
                <a:lnTo>
                  <a:pt x="8619" y="4427"/>
                </a:lnTo>
                <a:lnTo>
                  <a:pt x="8591" y="4426"/>
                </a:lnTo>
                <a:lnTo>
                  <a:pt x="8573" y="4426"/>
                </a:lnTo>
                <a:lnTo>
                  <a:pt x="8554" y="4429"/>
                </a:lnTo>
                <a:lnTo>
                  <a:pt x="8536" y="4431"/>
                </a:lnTo>
                <a:lnTo>
                  <a:pt x="8518" y="4434"/>
                </a:lnTo>
                <a:lnTo>
                  <a:pt x="8499" y="4438"/>
                </a:lnTo>
                <a:lnTo>
                  <a:pt x="8482" y="4443"/>
                </a:lnTo>
                <a:lnTo>
                  <a:pt x="8464" y="4449"/>
                </a:lnTo>
                <a:lnTo>
                  <a:pt x="8446" y="4456"/>
                </a:lnTo>
                <a:lnTo>
                  <a:pt x="8430" y="4464"/>
                </a:lnTo>
                <a:lnTo>
                  <a:pt x="8414" y="4473"/>
                </a:lnTo>
                <a:lnTo>
                  <a:pt x="8397" y="4483"/>
                </a:lnTo>
                <a:lnTo>
                  <a:pt x="8381" y="4493"/>
                </a:lnTo>
                <a:lnTo>
                  <a:pt x="8366" y="4505"/>
                </a:lnTo>
                <a:lnTo>
                  <a:pt x="8350" y="4517"/>
                </a:lnTo>
                <a:lnTo>
                  <a:pt x="8336" y="4531"/>
                </a:lnTo>
                <a:lnTo>
                  <a:pt x="8323" y="4544"/>
                </a:lnTo>
                <a:lnTo>
                  <a:pt x="8310" y="4559"/>
                </a:lnTo>
                <a:lnTo>
                  <a:pt x="8296" y="4575"/>
                </a:lnTo>
                <a:lnTo>
                  <a:pt x="8285" y="4592"/>
                </a:lnTo>
                <a:lnTo>
                  <a:pt x="8273" y="4609"/>
                </a:lnTo>
                <a:lnTo>
                  <a:pt x="8263" y="4628"/>
                </a:lnTo>
                <a:lnTo>
                  <a:pt x="8252" y="4646"/>
                </a:lnTo>
                <a:lnTo>
                  <a:pt x="8244" y="4666"/>
                </a:lnTo>
                <a:lnTo>
                  <a:pt x="8235" y="4687"/>
                </a:lnTo>
                <a:lnTo>
                  <a:pt x="8228" y="4708"/>
                </a:lnTo>
                <a:lnTo>
                  <a:pt x="8222" y="4731"/>
                </a:lnTo>
                <a:lnTo>
                  <a:pt x="8216" y="4754"/>
                </a:lnTo>
                <a:lnTo>
                  <a:pt x="8212" y="4778"/>
                </a:lnTo>
                <a:lnTo>
                  <a:pt x="8207" y="4802"/>
                </a:lnTo>
                <a:lnTo>
                  <a:pt x="8204" y="4828"/>
                </a:lnTo>
                <a:lnTo>
                  <a:pt x="8203" y="4853"/>
                </a:lnTo>
                <a:lnTo>
                  <a:pt x="8202" y="4881"/>
                </a:lnTo>
                <a:lnTo>
                  <a:pt x="8203" y="4903"/>
                </a:lnTo>
                <a:lnTo>
                  <a:pt x="8204" y="4925"/>
                </a:lnTo>
                <a:lnTo>
                  <a:pt x="8206" y="4946"/>
                </a:lnTo>
                <a:lnTo>
                  <a:pt x="8210" y="4968"/>
                </a:lnTo>
                <a:lnTo>
                  <a:pt x="8214" y="4988"/>
                </a:lnTo>
                <a:lnTo>
                  <a:pt x="8219" y="5008"/>
                </a:lnTo>
                <a:lnTo>
                  <a:pt x="8224" y="5028"/>
                </a:lnTo>
                <a:lnTo>
                  <a:pt x="8230" y="5047"/>
                </a:lnTo>
                <a:lnTo>
                  <a:pt x="8237" y="5067"/>
                </a:lnTo>
                <a:lnTo>
                  <a:pt x="8244" y="5084"/>
                </a:lnTo>
                <a:lnTo>
                  <a:pt x="8253" y="5102"/>
                </a:lnTo>
                <a:lnTo>
                  <a:pt x="8263" y="5119"/>
                </a:lnTo>
                <a:lnTo>
                  <a:pt x="8272" y="5135"/>
                </a:lnTo>
                <a:lnTo>
                  <a:pt x="8283" y="5151"/>
                </a:lnTo>
                <a:lnTo>
                  <a:pt x="8294" y="5167"/>
                </a:lnTo>
                <a:lnTo>
                  <a:pt x="8305" y="5181"/>
                </a:lnTo>
                <a:lnTo>
                  <a:pt x="8318" y="5194"/>
                </a:lnTo>
                <a:lnTo>
                  <a:pt x="8331" y="5208"/>
                </a:lnTo>
                <a:lnTo>
                  <a:pt x="8345" y="5220"/>
                </a:lnTo>
                <a:lnTo>
                  <a:pt x="8359" y="5231"/>
                </a:lnTo>
                <a:lnTo>
                  <a:pt x="8374" y="5242"/>
                </a:lnTo>
                <a:lnTo>
                  <a:pt x="8389" y="5252"/>
                </a:lnTo>
                <a:lnTo>
                  <a:pt x="8404" y="5262"/>
                </a:lnTo>
                <a:lnTo>
                  <a:pt x="8421" y="5270"/>
                </a:lnTo>
                <a:lnTo>
                  <a:pt x="8438" y="5277"/>
                </a:lnTo>
                <a:lnTo>
                  <a:pt x="8455" y="5283"/>
                </a:lnTo>
                <a:lnTo>
                  <a:pt x="8473" y="5288"/>
                </a:lnTo>
                <a:lnTo>
                  <a:pt x="8491" y="5293"/>
                </a:lnTo>
                <a:lnTo>
                  <a:pt x="8510" y="5296"/>
                </a:lnTo>
                <a:lnTo>
                  <a:pt x="8529" y="5299"/>
                </a:lnTo>
                <a:lnTo>
                  <a:pt x="8548" y="5300"/>
                </a:lnTo>
                <a:lnTo>
                  <a:pt x="8568" y="5301"/>
                </a:lnTo>
                <a:lnTo>
                  <a:pt x="8592" y="5300"/>
                </a:lnTo>
                <a:lnTo>
                  <a:pt x="8617" y="5298"/>
                </a:lnTo>
                <a:lnTo>
                  <a:pt x="8639" y="5295"/>
                </a:lnTo>
                <a:lnTo>
                  <a:pt x="8661" y="5290"/>
                </a:lnTo>
                <a:lnTo>
                  <a:pt x="8681" y="5284"/>
                </a:lnTo>
                <a:lnTo>
                  <a:pt x="8701" y="5277"/>
                </a:lnTo>
                <a:lnTo>
                  <a:pt x="8720" y="5269"/>
                </a:lnTo>
                <a:lnTo>
                  <a:pt x="8737" y="5260"/>
                </a:lnTo>
                <a:lnTo>
                  <a:pt x="8755" y="5249"/>
                </a:lnTo>
                <a:lnTo>
                  <a:pt x="8770" y="5238"/>
                </a:lnTo>
                <a:lnTo>
                  <a:pt x="8784" y="5226"/>
                </a:lnTo>
                <a:lnTo>
                  <a:pt x="8798" y="5214"/>
                </a:lnTo>
                <a:lnTo>
                  <a:pt x="8811" y="5200"/>
                </a:lnTo>
                <a:lnTo>
                  <a:pt x="8822" y="5187"/>
                </a:lnTo>
                <a:lnTo>
                  <a:pt x="8832" y="5173"/>
                </a:lnTo>
                <a:lnTo>
                  <a:pt x="8841" y="5157"/>
                </a:lnTo>
                <a:lnTo>
                  <a:pt x="8845" y="5157"/>
                </a:lnTo>
                <a:lnTo>
                  <a:pt x="8845" y="5251"/>
                </a:lnTo>
                <a:lnTo>
                  <a:pt x="8844" y="5272"/>
                </a:lnTo>
                <a:lnTo>
                  <a:pt x="8843" y="5291"/>
                </a:lnTo>
                <a:lnTo>
                  <a:pt x="8842" y="5310"/>
                </a:lnTo>
                <a:lnTo>
                  <a:pt x="8839" y="5327"/>
                </a:lnTo>
                <a:lnTo>
                  <a:pt x="8837" y="5344"/>
                </a:lnTo>
                <a:lnTo>
                  <a:pt x="8833" y="5361"/>
                </a:lnTo>
                <a:lnTo>
                  <a:pt x="8829" y="5376"/>
                </a:lnTo>
                <a:lnTo>
                  <a:pt x="8824" y="5391"/>
                </a:lnTo>
                <a:lnTo>
                  <a:pt x="8819" y="5406"/>
                </a:lnTo>
                <a:lnTo>
                  <a:pt x="8813" y="5419"/>
                </a:lnTo>
                <a:lnTo>
                  <a:pt x="8807" y="5431"/>
                </a:lnTo>
                <a:lnTo>
                  <a:pt x="8799" y="5443"/>
                </a:lnTo>
                <a:lnTo>
                  <a:pt x="8792" y="5455"/>
                </a:lnTo>
                <a:lnTo>
                  <a:pt x="8784" y="5465"/>
                </a:lnTo>
                <a:lnTo>
                  <a:pt x="8776" y="5475"/>
                </a:lnTo>
                <a:lnTo>
                  <a:pt x="8767" y="5484"/>
                </a:lnTo>
                <a:lnTo>
                  <a:pt x="8757" y="5493"/>
                </a:lnTo>
                <a:lnTo>
                  <a:pt x="8747" y="5502"/>
                </a:lnTo>
                <a:lnTo>
                  <a:pt x="8737" y="5509"/>
                </a:lnTo>
                <a:lnTo>
                  <a:pt x="8726" y="5516"/>
                </a:lnTo>
                <a:lnTo>
                  <a:pt x="8715" y="5522"/>
                </a:lnTo>
                <a:lnTo>
                  <a:pt x="8703" y="5528"/>
                </a:lnTo>
                <a:lnTo>
                  <a:pt x="8691" y="5533"/>
                </a:lnTo>
                <a:lnTo>
                  <a:pt x="8679" y="5537"/>
                </a:lnTo>
                <a:lnTo>
                  <a:pt x="8666" y="5541"/>
                </a:lnTo>
                <a:lnTo>
                  <a:pt x="8653" y="5544"/>
                </a:lnTo>
                <a:lnTo>
                  <a:pt x="8639" y="5548"/>
                </a:lnTo>
                <a:lnTo>
                  <a:pt x="8626" y="5550"/>
                </a:lnTo>
                <a:lnTo>
                  <a:pt x="8612" y="5552"/>
                </a:lnTo>
                <a:lnTo>
                  <a:pt x="8597" y="5553"/>
                </a:lnTo>
                <a:lnTo>
                  <a:pt x="8583" y="5554"/>
                </a:lnTo>
                <a:lnTo>
                  <a:pt x="8568" y="5554"/>
                </a:lnTo>
                <a:lnTo>
                  <a:pt x="8548" y="5554"/>
                </a:lnTo>
                <a:lnTo>
                  <a:pt x="8529" y="5553"/>
                </a:lnTo>
                <a:lnTo>
                  <a:pt x="8511" y="5551"/>
                </a:lnTo>
                <a:lnTo>
                  <a:pt x="8492" y="5549"/>
                </a:lnTo>
                <a:lnTo>
                  <a:pt x="8474" y="5545"/>
                </a:lnTo>
                <a:lnTo>
                  <a:pt x="8457" y="5541"/>
                </a:lnTo>
                <a:lnTo>
                  <a:pt x="8440" y="5537"/>
                </a:lnTo>
                <a:lnTo>
                  <a:pt x="8424" y="5533"/>
                </a:lnTo>
                <a:lnTo>
                  <a:pt x="8408" y="5528"/>
                </a:lnTo>
                <a:lnTo>
                  <a:pt x="8393" y="5523"/>
                </a:lnTo>
                <a:lnTo>
                  <a:pt x="8379" y="5517"/>
                </a:lnTo>
                <a:lnTo>
                  <a:pt x="8365" y="5511"/>
                </a:lnTo>
                <a:lnTo>
                  <a:pt x="8339" y="5499"/>
                </a:lnTo>
                <a:lnTo>
                  <a:pt x="8317" y="5484"/>
                </a:lnTo>
                <a:lnTo>
                  <a:pt x="8277" y="5606"/>
                </a:lnTo>
                <a:lnTo>
                  <a:pt x="8291" y="5614"/>
                </a:lnTo>
                <a:lnTo>
                  <a:pt x="8305" y="5621"/>
                </a:lnTo>
                <a:lnTo>
                  <a:pt x="8321" y="5629"/>
                </a:lnTo>
                <a:lnTo>
                  <a:pt x="8337" y="5635"/>
                </a:lnTo>
                <a:lnTo>
                  <a:pt x="8353" y="5642"/>
                </a:lnTo>
                <a:lnTo>
                  <a:pt x="8371" y="5648"/>
                </a:lnTo>
                <a:lnTo>
                  <a:pt x="8389" y="5654"/>
                </a:lnTo>
                <a:lnTo>
                  <a:pt x="8408" y="5658"/>
                </a:lnTo>
                <a:lnTo>
                  <a:pt x="8426" y="5662"/>
                </a:lnTo>
                <a:lnTo>
                  <a:pt x="8445" y="5666"/>
                </a:lnTo>
                <a:lnTo>
                  <a:pt x="8465" y="5669"/>
                </a:lnTo>
                <a:lnTo>
                  <a:pt x="8485" y="5672"/>
                </a:lnTo>
                <a:lnTo>
                  <a:pt x="8504" y="5674"/>
                </a:lnTo>
                <a:lnTo>
                  <a:pt x="8524" y="5675"/>
                </a:lnTo>
                <a:lnTo>
                  <a:pt x="8543" y="5676"/>
                </a:lnTo>
                <a:lnTo>
                  <a:pt x="8563" y="5676"/>
                </a:lnTo>
                <a:lnTo>
                  <a:pt x="8583" y="5676"/>
                </a:lnTo>
                <a:lnTo>
                  <a:pt x="8604" y="5675"/>
                </a:lnTo>
                <a:lnTo>
                  <a:pt x="8625" y="5673"/>
                </a:lnTo>
                <a:lnTo>
                  <a:pt x="8645" y="5671"/>
                </a:lnTo>
                <a:lnTo>
                  <a:pt x="8667" y="5668"/>
                </a:lnTo>
                <a:lnTo>
                  <a:pt x="8687" y="5664"/>
                </a:lnTo>
                <a:lnTo>
                  <a:pt x="8708" y="5659"/>
                </a:lnTo>
                <a:lnTo>
                  <a:pt x="8729" y="5654"/>
                </a:lnTo>
                <a:lnTo>
                  <a:pt x="8748" y="5647"/>
                </a:lnTo>
                <a:lnTo>
                  <a:pt x="8769" y="5639"/>
                </a:lnTo>
                <a:lnTo>
                  <a:pt x="8788" y="5631"/>
                </a:lnTo>
                <a:lnTo>
                  <a:pt x="8808" y="5622"/>
                </a:lnTo>
                <a:lnTo>
                  <a:pt x="8826" y="5611"/>
                </a:lnTo>
                <a:lnTo>
                  <a:pt x="8843" y="5600"/>
                </a:lnTo>
                <a:lnTo>
                  <a:pt x="8861" y="5587"/>
                </a:lnTo>
                <a:lnTo>
                  <a:pt x="8877" y="5573"/>
                </a:lnTo>
                <a:lnTo>
                  <a:pt x="8892" y="5559"/>
                </a:lnTo>
                <a:lnTo>
                  <a:pt x="8906" y="5542"/>
                </a:lnTo>
                <a:lnTo>
                  <a:pt x="8919" y="5526"/>
                </a:lnTo>
                <a:lnTo>
                  <a:pt x="8930" y="5508"/>
                </a:lnTo>
                <a:lnTo>
                  <a:pt x="8941" y="5488"/>
                </a:lnTo>
                <a:lnTo>
                  <a:pt x="8952" y="5468"/>
                </a:lnTo>
                <a:lnTo>
                  <a:pt x="8961" y="5445"/>
                </a:lnTo>
                <a:lnTo>
                  <a:pt x="8969" y="5422"/>
                </a:lnTo>
                <a:lnTo>
                  <a:pt x="8976" y="5397"/>
                </a:lnTo>
                <a:lnTo>
                  <a:pt x="8982" y="5371"/>
                </a:lnTo>
                <a:lnTo>
                  <a:pt x="8987" y="5343"/>
                </a:lnTo>
                <a:lnTo>
                  <a:pt x="8991" y="5314"/>
                </a:lnTo>
                <a:lnTo>
                  <a:pt x="8995" y="5283"/>
                </a:lnTo>
                <a:lnTo>
                  <a:pt x="8997" y="5249"/>
                </a:lnTo>
                <a:lnTo>
                  <a:pt x="8998" y="5216"/>
                </a:lnTo>
                <a:lnTo>
                  <a:pt x="8999" y="5179"/>
                </a:lnTo>
                <a:lnTo>
                  <a:pt x="8999" y="4680"/>
                </a:lnTo>
                <a:close/>
                <a:moveTo>
                  <a:pt x="12866" y="3197"/>
                </a:moveTo>
                <a:lnTo>
                  <a:pt x="12890" y="3210"/>
                </a:lnTo>
                <a:lnTo>
                  <a:pt x="12916" y="3222"/>
                </a:lnTo>
                <a:lnTo>
                  <a:pt x="12944" y="3232"/>
                </a:lnTo>
                <a:lnTo>
                  <a:pt x="12974" y="3241"/>
                </a:lnTo>
                <a:lnTo>
                  <a:pt x="13005" y="3248"/>
                </a:lnTo>
                <a:lnTo>
                  <a:pt x="13038" y="3253"/>
                </a:lnTo>
                <a:lnTo>
                  <a:pt x="13055" y="3255"/>
                </a:lnTo>
                <a:lnTo>
                  <a:pt x="13073" y="3257"/>
                </a:lnTo>
                <a:lnTo>
                  <a:pt x="13090" y="3257"/>
                </a:lnTo>
                <a:lnTo>
                  <a:pt x="13107" y="3258"/>
                </a:lnTo>
                <a:lnTo>
                  <a:pt x="13126" y="3257"/>
                </a:lnTo>
                <a:lnTo>
                  <a:pt x="13144" y="3256"/>
                </a:lnTo>
                <a:lnTo>
                  <a:pt x="13162" y="3255"/>
                </a:lnTo>
                <a:lnTo>
                  <a:pt x="13179" y="3253"/>
                </a:lnTo>
                <a:lnTo>
                  <a:pt x="13195" y="3250"/>
                </a:lnTo>
                <a:lnTo>
                  <a:pt x="13212" y="3247"/>
                </a:lnTo>
                <a:lnTo>
                  <a:pt x="13227" y="3243"/>
                </a:lnTo>
                <a:lnTo>
                  <a:pt x="13242" y="3239"/>
                </a:lnTo>
                <a:lnTo>
                  <a:pt x="13257" y="3234"/>
                </a:lnTo>
                <a:lnTo>
                  <a:pt x="13270" y="3229"/>
                </a:lnTo>
                <a:lnTo>
                  <a:pt x="13284" y="3223"/>
                </a:lnTo>
                <a:lnTo>
                  <a:pt x="13296" y="3217"/>
                </a:lnTo>
                <a:lnTo>
                  <a:pt x="13309" y="3209"/>
                </a:lnTo>
                <a:lnTo>
                  <a:pt x="13321" y="3202"/>
                </a:lnTo>
                <a:lnTo>
                  <a:pt x="13332" y="3194"/>
                </a:lnTo>
                <a:lnTo>
                  <a:pt x="13342" y="3186"/>
                </a:lnTo>
                <a:lnTo>
                  <a:pt x="13352" y="3177"/>
                </a:lnTo>
                <a:lnTo>
                  <a:pt x="13362" y="3168"/>
                </a:lnTo>
                <a:lnTo>
                  <a:pt x="13370" y="3157"/>
                </a:lnTo>
                <a:lnTo>
                  <a:pt x="13378" y="3148"/>
                </a:lnTo>
                <a:lnTo>
                  <a:pt x="13386" y="3137"/>
                </a:lnTo>
                <a:lnTo>
                  <a:pt x="13393" y="3127"/>
                </a:lnTo>
                <a:lnTo>
                  <a:pt x="13399" y="3116"/>
                </a:lnTo>
                <a:lnTo>
                  <a:pt x="13404" y="3103"/>
                </a:lnTo>
                <a:lnTo>
                  <a:pt x="13410" y="3092"/>
                </a:lnTo>
                <a:lnTo>
                  <a:pt x="13415" y="3079"/>
                </a:lnTo>
                <a:lnTo>
                  <a:pt x="13418" y="3067"/>
                </a:lnTo>
                <a:lnTo>
                  <a:pt x="13421" y="3053"/>
                </a:lnTo>
                <a:lnTo>
                  <a:pt x="13424" y="3040"/>
                </a:lnTo>
                <a:lnTo>
                  <a:pt x="13425" y="3027"/>
                </a:lnTo>
                <a:lnTo>
                  <a:pt x="13426" y="3012"/>
                </a:lnTo>
                <a:lnTo>
                  <a:pt x="13427" y="2998"/>
                </a:lnTo>
                <a:lnTo>
                  <a:pt x="13426" y="2976"/>
                </a:lnTo>
                <a:lnTo>
                  <a:pt x="13423" y="2953"/>
                </a:lnTo>
                <a:lnTo>
                  <a:pt x="13419" y="2932"/>
                </a:lnTo>
                <a:lnTo>
                  <a:pt x="13412" y="2912"/>
                </a:lnTo>
                <a:lnTo>
                  <a:pt x="13404" y="2893"/>
                </a:lnTo>
                <a:lnTo>
                  <a:pt x="13394" y="2876"/>
                </a:lnTo>
                <a:lnTo>
                  <a:pt x="13383" y="2858"/>
                </a:lnTo>
                <a:lnTo>
                  <a:pt x="13369" y="2843"/>
                </a:lnTo>
                <a:lnTo>
                  <a:pt x="13354" y="2828"/>
                </a:lnTo>
                <a:lnTo>
                  <a:pt x="13337" y="2813"/>
                </a:lnTo>
                <a:lnTo>
                  <a:pt x="13319" y="2800"/>
                </a:lnTo>
                <a:lnTo>
                  <a:pt x="13298" y="2787"/>
                </a:lnTo>
                <a:lnTo>
                  <a:pt x="13277" y="2775"/>
                </a:lnTo>
                <a:lnTo>
                  <a:pt x="13253" y="2763"/>
                </a:lnTo>
                <a:lnTo>
                  <a:pt x="13228" y="2752"/>
                </a:lnTo>
                <a:lnTo>
                  <a:pt x="13201" y="2741"/>
                </a:lnTo>
                <a:lnTo>
                  <a:pt x="13163" y="2726"/>
                </a:lnTo>
                <a:lnTo>
                  <a:pt x="13129" y="2709"/>
                </a:lnTo>
                <a:lnTo>
                  <a:pt x="13115" y="2702"/>
                </a:lnTo>
                <a:lnTo>
                  <a:pt x="13101" y="2694"/>
                </a:lnTo>
                <a:lnTo>
                  <a:pt x="13089" y="2686"/>
                </a:lnTo>
                <a:lnTo>
                  <a:pt x="13079" y="2678"/>
                </a:lnTo>
                <a:lnTo>
                  <a:pt x="13070" y="2669"/>
                </a:lnTo>
                <a:lnTo>
                  <a:pt x="13062" y="2660"/>
                </a:lnTo>
                <a:lnTo>
                  <a:pt x="13054" y="2651"/>
                </a:lnTo>
                <a:lnTo>
                  <a:pt x="13049" y="2641"/>
                </a:lnTo>
                <a:lnTo>
                  <a:pt x="13045" y="2631"/>
                </a:lnTo>
                <a:lnTo>
                  <a:pt x="13042" y="2618"/>
                </a:lnTo>
                <a:lnTo>
                  <a:pt x="13040" y="2607"/>
                </a:lnTo>
                <a:lnTo>
                  <a:pt x="13040" y="2594"/>
                </a:lnTo>
                <a:lnTo>
                  <a:pt x="13040" y="2583"/>
                </a:lnTo>
                <a:lnTo>
                  <a:pt x="13042" y="2570"/>
                </a:lnTo>
                <a:lnTo>
                  <a:pt x="13045" y="2559"/>
                </a:lnTo>
                <a:lnTo>
                  <a:pt x="13049" y="2549"/>
                </a:lnTo>
                <a:lnTo>
                  <a:pt x="13054" y="2539"/>
                </a:lnTo>
                <a:lnTo>
                  <a:pt x="13061" y="2528"/>
                </a:lnTo>
                <a:lnTo>
                  <a:pt x="13068" y="2519"/>
                </a:lnTo>
                <a:lnTo>
                  <a:pt x="13076" y="2511"/>
                </a:lnTo>
                <a:lnTo>
                  <a:pt x="13086" y="2504"/>
                </a:lnTo>
                <a:lnTo>
                  <a:pt x="13096" y="2497"/>
                </a:lnTo>
                <a:lnTo>
                  <a:pt x="13107" y="2491"/>
                </a:lnTo>
                <a:lnTo>
                  <a:pt x="13121" y="2486"/>
                </a:lnTo>
                <a:lnTo>
                  <a:pt x="13134" y="2483"/>
                </a:lnTo>
                <a:lnTo>
                  <a:pt x="13149" y="2479"/>
                </a:lnTo>
                <a:lnTo>
                  <a:pt x="13165" y="2477"/>
                </a:lnTo>
                <a:lnTo>
                  <a:pt x="13182" y="2476"/>
                </a:lnTo>
                <a:lnTo>
                  <a:pt x="13196" y="2477"/>
                </a:lnTo>
                <a:lnTo>
                  <a:pt x="13211" y="2478"/>
                </a:lnTo>
                <a:lnTo>
                  <a:pt x="13225" y="2479"/>
                </a:lnTo>
                <a:lnTo>
                  <a:pt x="13238" y="2482"/>
                </a:lnTo>
                <a:lnTo>
                  <a:pt x="13264" y="2488"/>
                </a:lnTo>
                <a:lnTo>
                  <a:pt x="13287" y="2495"/>
                </a:lnTo>
                <a:lnTo>
                  <a:pt x="13309" y="2502"/>
                </a:lnTo>
                <a:lnTo>
                  <a:pt x="13327" y="2510"/>
                </a:lnTo>
                <a:lnTo>
                  <a:pt x="13343" y="2518"/>
                </a:lnTo>
                <a:lnTo>
                  <a:pt x="13358" y="2526"/>
                </a:lnTo>
                <a:lnTo>
                  <a:pt x="13394" y="2414"/>
                </a:lnTo>
                <a:lnTo>
                  <a:pt x="13376" y="2404"/>
                </a:lnTo>
                <a:lnTo>
                  <a:pt x="13354" y="2394"/>
                </a:lnTo>
                <a:lnTo>
                  <a:pt x="13331" y="2385"/>
                </a:lnTo>
                <a:lnTo>
                  <a:pt x="13305" y="2376"/>
                </a:lnTo>
                <a:lnTo>
                  <a:pt x="13278" y="2370"/>
                </a:lnTo>
                <a:lnTo>
                  <a:pt x="13248" y="2365"/>
                </a:lnTo>
                <a:lnTo>
                  <a:pt x="13218" y="2362"/>
                </a:lnTo>
                <a:lnTo>
                  <a:pt x="13185" y="2361"/>
                </a:lnTo>
                <a:lnTo>
                  <a:pt x="13169" y="2362"/>
                </a:lnTo>
                <a:lnTo>
                  <a:pt x="13151" y="2363"/>
                </a:lnTo>
                <a:lnTo>
                  <a:pt x="13136" y="2364"/>
                </a:lnTo>
                <a:lnTo>
                  <a:pt x="13120" y="2366"/>
                </a:lnTo>
                <a:lnTo>
                  <a:pt x="13104" y="2369"/>
                </a:lnTo>
                <a:lnTo>
                  <a:pt x="13090" y="2372"/>
                </a:lnTo>
                <a:lnTo>
                  <a:pt x="13076" y="2376"/>
                </a:lnTo>
                <a:lnTo>
                  <a:pt x="13062" y="2381"/>
                </a:lnTo>
                <a:lnTo>
                  <a:pt x="13048" y="2387"/>
                </a:lnTo>
                <a:lnTo>
                  <a:pt x="13036" y="2392"/>
                </a:lnTo>
                <a:lnTo>
                  <a:pt x="13023" y="2398"/>
                </a:lnTo>
                <a:lnTo>
                  <a:pt x="13012" y="2405"/>
                </a:lnTo>
                <a:lnTo>
                  <a:pt x="12999" y="2412"/>
                </a:lnTo>
                <a:lnTo>
                  <a:pt x="12989" y="2419"/>
                </a:lnTo>
                <a:lnTo>
                  <a:pt x="12979" y="2427"/>
                </a:lnTo>
                <a:lnTo>
                  <a:pt x="12969" y="2436"/>
                </a:lnTo>
                <a:lnTo>
                  <a:pt x="12960" y="2445"/>
                </a:lnTo>
                <a:lnTo>
                  <a:pt x="12950" y="2453"/>
                </a:lnTo>
                <a:lnTo>
                  <a:pt x="12942" y="2463"/>
                </a:lnTo>
                <a:lnTo>
                  <a:pt x="12935" y="2472"/>
                </a:lnTo>
                <a:lnTo>
                  <a:pt x="12928" y="2484"/>
                </a:lnTo>
                <a:lnTo>
                  <a:pt x="12921" y="2494"/>
                </a:lnTo>
                <a:lnTo>
                  <a:pt x="12915" y="2505"/>
                </a:lnTo>
                <a:lnTo>
                  <a:pt x="12909" y="2515"/>
                </a:lnTo>
                <a:lnTo>
                  <a:pt x="12904" y="2527"/>
                </a:lnTo>
                <a:lnTo>
                  <a:pt x="12900" y="2539"/>
                </a:lnTo>
                <a:lnTo>
                  <a:pt x="12897" y="2551"/>
                </a:lnTo>
                <a:lnTo>
                  <a:pt x="12894" y="2563"/>
                </a:lnTo>
                <a:lnTo>
                  <a:pt x="12892" y="2575"/>
                </a:lnTo>
                <a:lnTo>
                  <a:pt x="12890" y="2588"/>
                </a:lnTo>
                <a:lnTo>
                  <a:pt x="12889" y="2601"/>
                </a:lnTo>
                <a:lnTo>
                  <a:pt x="12889" y="2613"/>
                </a:lnTo>
                <a:lnTo>
                  <a:pt x="12890" y="2633"/>
                </a:lnTo>
                <a:lnTo>
                  <a:pt x="12892" y="2651"/>
                </a:lnTo>
                <a:lnTo>
                  <a:pt x="12896" y="2668"/>
                </a:lnTo>
                <a:lnTo>
                  <a:pt x="12902" y="2686"/>
                </a:lnTo>
                <a:lnTo>
                  <a:pt x="12911" y="2703"/>
                </a:lnTo>
                <a:lnTo>
                  <a:pt x="12921" y="2719"/>
                </a:lnTo>
                <a:lnTo>
                  <a:pt x="12932" y="2736"/>
                </a:lnTo>
                <a:lnTo>
                  <a:pt x="12945" y="2752"/>
                </a:lnTo>
                <a:lnTo>
                  <a:pt x="12960" y="2766"/>
                </a:lnTo>
                <a:lnTo>
                  <a:pt x="12977" y="2782"/>
                </a:lnTo>
                <a:lnTo>
                  <a:pt x="12995" y="2795"/>
                </a:lnTo>
                <a:lnTo>
                  <a:pt x="13017" y="2809"/>
                </a:lnTo>
                <a:lnTo>
                  <a:pt x="13039" y="2821"/>
                </a:lnTo>
                <a:lnTo>
                  <a:pt x="13064" y="2834"/>
                </a:lnTo>
                <a:lnTo>
                  <a:pt x="13089" y="2846"/>
                </a:lnTo>
                <a:lnTo>
                  <a:pt x="13118" y="2856"/>
                </a:lnTo>
                <a:lnTo>
                  <a:pt x="13138" y="2864"/>
                </a:lnTo>
                <a:lnTo>
                  <a:pt x="13158" y="2873"/>
                </a:lnTo>
                <a:lnTo>
                  <a:pt x="13175" y="2881"/>
                </a:lnTo>
                <a:lnTo>
                  <a:pt x="13190" y="2889"/>
                </a:lnTo>
                <a:lnTo>
                  <a:pt x="13204" y="2897"/>
                </a:lnTo>
                <a:lnTo>
                  <a:pt x="13218" y="2905"/>
                </a:lnTo>
                <a:lnTo>
                  <a:pt x="13229" y="2913"/>
                </a:lnTo>
                <a:lnTo>
                  <a:pt x="13239" y="2923"/>
                </a:lnTo>
                <a:lnTo>
                  <a:pt x="13248" y="2932"/>
                </a:lnTo>
                <a:lnTo>
                  <a:pt x="13255" y="2942"/>
                </a:lnTo>
                <a:lnTo>
                  <a:pt x="13262" y="2952"/>
                </a:lnTo>
                <a:lnTo>
                  <a:pt x="13267" y="2963"/>
                </a:lnTo>
                <a:lnTo>
                  <a:pt x="13271" y="2975"/>
                </a:lnTo>
                <a:lnTo>
                  <a:pt x="13274" y="2987"/>
                </a:lnTo>
                <a:lnTo>
                  <a:pt x="13275" y="2999"/>
                </a:lnTo>
                <a:lnTo>
                  <a:pt x="13276" y="3012"/>
                </a:lnTo>
                <a:lnTo>
                  <a:pt x="13275" y="3027"/>
                </a:lnTo>
                <a:lnTo>
                  <a:pt x="13273" y="3039"/>
                </a:lnTo>
                <a:lnTo>
                  <a:pt x="13270" y="3051"/>
                </a:lnTo>
                <a:lnTo>
                  <a:pt x="13266" y="3063"/>
                </a:lnTo>
                <a:lnTo>
                  <a:pt x="13260" y="3075"/>
                </a:lnTo>
                <a:lnTo>
                  <a:pt x="13253" y="3085"/>
                </a:lnTo>
                <a:lnTo>
                  <a:pt x="13245" y="3095"/>
                </a:lnTo>
                <a:lnTo>
                  <a:pt x="13235" y="3104"/>
                </a:lnTo>
                <a:lnTo>
                  <a:pt x="13224" y="3112"/>
                </a:lnTo>
                <a:lnTo>
                  <a:pt x="13213" y="3120"/>
                </a:lnTo>
                <a:lnTo>
                  <a:pt x="13198" y="3126"/>
                </a:lnTo>
                <a:lnTo>
                  <a:pt x="13184" y="3131"/>
                </a:lnTo>
                <a:lnTo>
                  <a:pt x="13168" y="3135"/>
                </a:lnTo>
                <a:lnTo>
                  <a:pt x="13150" y="3138"/>
                </a:lnTo>
                <a:lnTo>
                  <a:pt x="13131" y="3140"/>
                </a:lnTo>
                <a:lnTo>
                  <a:pt x="13111" y="3141"/>
                </a:lnTo>
                <a:lnTo>
                  <a:pt x="13096" y="3140"/>
                </a:lnTo>
                <a:lnTo>
                  <a:pt x="13081" y="3139"/>
                </a:lnTo>
                <a:lnTo>
                  <a:pt x="13067" y="3138"/>
                </a:lnTo>
                <a:lnTo>
                  <a:pt x="13052" y="3135"/>
                </a:lnTo>
                <a:lnTo>
                  <a:pt x="13024" y="3129"/>
                </a:lnTo>
                <a:lnTo>
                  <a:pt x="12995" y="3121"/>
                </a:lnTo>
                <a:lnTo>
                  <a:pt x="12970" y="3111"/>
                </a:lnTo>
                <a:lnTo>
                  <a:pt x="12945" y="3101"/>
                </a:lnTo>
                <a:lnTo>
                  <a:pt x="12923" y="3091"/>
                </a:lnTo>
                <a:lnTo>
                  <a:pt x="12903" y="3080"/>
                </a:lnTo>
                <a:lnTo>
                  <a:pt x="12866" y="3197"/>
                </a:lnTo>
                <a:close/>
                <a:moveTo>
                  <a:pt x="11940" y="3240"/>
                </a:moveTo>
                <a:lnTo>
                  <a:pt x="12096" y="3240"/>
                </a:lnTo>
                <a:lnTo>
                  <a:pt x="12096" y="2721"/>
                </a:lnTo>
                <a:lnTo>
                  <a:pt x="12096" y="2703"/>
                </a:lnTo>
                <a:lnTo>
                  <a:pt x="12098" y="2684"/>
                </a:lnTo>
                <a:lnTo>
                  <a:pt x="12102" y="2665"/>
                </a:lnTo>
                <a:lnTo>
                  <a:pt x="12106" y="2649"/>
                </a:lnTo>
                <a:lnTo>
                  <a:pt x="12112" y="2633"/>
                </a:lnTo>
                <a:lnTo>
                  <a:pt x="12120" y="2617"/>
                </a:lnTo>
                <a:lnTo>
                  <a:pt x="12128" y="2602"/>
                </a:lnTo>
                <a:lnTo>
                  <a:pt x="12137" y="2588"/>
                </a:lnTo>
                <a:lnTo>
                  <a:pt x="12147" y="2573"/>
                </a:lnTo>
                <a:lnTo>
                  <a:pt x="12158" y="2560"/>
                </a:lnTo>
                <a:lnTo>
                  <a:pt x="12171" y="2548"/>
                </a:lnTo>
                <a:lnTo>
                  <a:pt x="12184" y="2537"/>
                </a:lnTo>
                <a:lnTo>
                  <a:pt x="12198" y="2526"/>
                </a:lnTo>
                <a:lnTo>
                  <a:pt x="12212" y="2517"/>
                </a:lnTo>
                <a:lnTo>
                  <a:pt x="12228" y="2509"/>
                </a:lnTo>
                <a:lnTo>
                  <a:pt x="12244" y="2502"/>
                </a:lnTo>
                <a:lnTo>
                  <a:pt x="12261" y="2497"/>
                </a:lnTo>
                <a:lnTo>
                  <a:pt x="12279" y="2493"/>
                </a:lnTo>
                <a:lnTo>
                  <a:pt x="12297" y="2490"/>
                </a:lnTo>
                <a:lnTo>
                  <a:pt x="12315" y="2490"/>
                </a:lnTo>
                <a:lnTo>
                  <a:pt x="12330" y="2490"/>
                </a:lnTo>
                <a:lnTo>
                  <a:pt x="12342" y="2491"/>
                </a:lnTo>
                <a:lnTo>
                  <a:pt x="12354" y="2492"/>
                </a:lnTo>
                <a:lnTo>
                  <a:pt x="12367" y="2495"/>
                </a:lnTo>
                <a:lnTo>
                  <a:pt x="12378" y="2498"/>
                </a:lnTo>
                <a:lnTo>
                  <a:pt x="12389" y="2501"/>
                </a:lnTo>
                <a:lnTo>
                  <a:pt x="12399" y="2505"/>
                </a:lnTo>
                <a:lnTo>
                  <a:pt x="12409" y="2510"/>
                </a:lnTo>
                <a:lnTo>
                  <a:pt x="12419" y="2515"/>
                </a:lnTo>
                <a:lnTo>
                  <a:pt x="12427" y="2520"/>
                </a:lnTo>
                <a:lnTo>
                  <a:pt x="12436" y="2526"/>
                </a:lnTo>
                <a:lnTo>
                  <a:pt x="12443" y="2534"/>
                </a:lnTo>
                <a:lnTo>
                  <a:pt x="12451" y="2541"/>
                </a:lnTo>
                <a:lnTo>
                  <a:pt x="12457" y="2549"/>
                </a:lnTo>
                <a:lnTo>
                  <a:pt x="12465" y="2557"/>
                </a:lnTo>
                <a:lnTo>
                  <a:pt x="12471" y="2565"/>
                </a:lnTo>
                <a:lnTo>
                  <a:pt x="12476" y="2574"/>
                </a:lnTo>
                <a:lnTo>
                  <a:pt x="12481" y="2584"/>
                </a:lnTo>
                <a:lnTo>
                  <a:pt x="12486" y="2593"/>
                </a:lnTo>
                <a:lnTo>
                  <a:pt x="12490" y="2603"/>
                </a:lnTo>
                <a:lnTo>
                  <a:pt x="12498" y="2624"/>
                </a:lnTo>
                <a:lnTo>
                  <a:pt x="12504" y="2647"/>
                </a:lnTo>
                <a:lnTo>
                  <a:pt x="12508" y="2669"/>
                </a:lnTo>
                <a:lnTo>
                  <a:pt x="12512" y="2694"/>
                </a:lnTo>
                <a:lnTo>
                  <a:pt x="12513" y="2719"/>
                </a:lnTo>
                <a:lnTo>
                  <a:pt x="12515" y="2745"/>
                </a:lnTo>
                <a:lnTo>
                  <a:pt x="12515" y="3240"/>
                </a:lnTo>
                <a:lnTo>
                  <a:pt x="12671" y="3240"/>
                </a:lnTo>
                <a:lnTo>
                  <a:pt x="12671" y="2727"/>
                </a:lnTo>
                <a:lnTo>
                  <a:pt x="12671" y="2700"/>
                </a:lnTo>
                <a:lnTo>
                  <a:pt x="12669" y="2674"/>
                </a:lnTo>
                <a:lnTo>
                  <a:pt x="12666" y="2650"/>
                </a:lnTo>
                <a:lnTo>
                  <a:pt x="12663" y="2626"/>
                </a:lnTo>
                <a:lnTo>
                  <a:pt x="12658" y="2605"/>
                </a:lnTo>
                <a:lnTo>
                  <a:pt x="12653" y="2584"/>
                </a:lnTo>
                <a:lnTo>
                  <a:pt x="12647" y="2564"/>
                </a:lnTo>
                <a:lnTo>
                  <a:pt x="12640" y="2546"/>
                </a:lnTo>
                <a:lnTo>
                  <a:pt x="12633" y="2528"/>
                </a:lnTo>
                <a:lnTo>
                  <a:pt x="12625" y="2512"/>
                </a:lnTo>
                <a:lnTo>
                  <a:pt x="12616" y="2496"/>
                </a:lnTo>
                <a:lnTo>
                  <a:pt x="12606" y="2482"/>
                </a:lnTo>
                <a:lnTo>
                  <a:pt x="12596" y="2468"/>
                </a:lnTo>
                <a:lnTo>
                  <a:pt x="12586" y="2456"/>
                </a:lnTo>
                <a:lnTo>
                  <a:pt x="12575" y="2445"/>
                </a:lnTo>
                <a:lnTo>
                  <a:pt x="12564" y="2434"/>
                </a:lnTo>
                <a:lnTo>
                  <a:pt x="12552" y="2424"/>
                </a:lnTo>
                <a:lnTo>
                  <a:pt x="12540" y="2415"/>
                </a:lnTo>
                <a:lnTo>
                  <a:pt x="12528" y="2407"/>
                </a:lnTo>
                <a:lnTo>
                  <a:pt x="12516" y="2400"/>
                </a:lnTo>
                <a:lnTo>
                  <a:pt x="12503" y="2393"/>
                </a:lnTo>
                <a:lnTo>
                  <a:pt x="12490" y="2387"/>
                </a:lnTo>
                <a:lnTo>
                  <a:pt x="12478" y="2381"/>
                </a:lnTo>
                <a:lnTo>
                  <a:pt x="12465" y="2377"/>
                </a:lnTo>
                <a:lnTo>
                  <a:pt x="12452" y="2373"/>
                </a:lnTo>
                <a:lnTo>
                  <a:pt x="12439" y="2370"/>
                </a:lnTo>
                <a:lnTo>
                  <a:pt x="12427" y="2367"/>
                </a:lnTo>
                <a:lnTo>
                  <a:pt x="12414" y="2365"/>
                </a:lnTo>
                <a:lnTo>
                  <a:pt x="12390" y="2362"/>
                </a:lnTo>
                <a:lnTo>
                  <a:pt x="12368" y="2361"/>
                </a:lnTo>
                <a:lnTo>
                  <a:pt x="12341" y="2362"/>
                </a:lnTo>
                <a:lnTo>
                  <a:pt x="12317" y="2365"/>
                </a:lnTo>
                <a:lnTo>
                  <a:pt x="12292" y="2369"/>
                </a:lnTo>
                <a:lnTo>
                  <a:pt x="12269" y="2375"/>
                </a:lnTo>
                <a:lnTo>
                  <a:pt x="12247" y="2382"/>
                </a:lnTo>
                <a:lnTo>
                  <a:pt x="12227" y="2391"/>
                </a:lnTo>
                <a:lnTo>
                  <a:pt x="12206" y="2401"/>
                </a:lnTo>
                <a:lnTo>
                  <a:pt x="12188" y="2411"/>
                </a:lnTo>
                <a:lnTo>
                  <a:pt x="12171" y="2423"/>
                </a:lnTo>
                <a:lnTo>
                  <a:pt x="12154" y="2436"/>
                </a:lnTo>
                <a:lnTo>
                  <a:pt x="12140" y="2449"/>
                </a:lnTo>
                <a:lnTo>
                  <a:pt x="12126" y="2462"/>
                </a:lnTo>
                <a:lnTo>
                  <a:pt x="12113" y="2476"/>
                </a:lnTo>
                <a:lnTo>
                  <a:pt x="12102" y="2492"/>
                </a:lnTo>
                <a:lnTo>
                  <a:pt x="12092" y="2506"/>
                </a:lnTo>
                <a:lnTo>
                  <a:pt x="12084" y="2521"/>
                </a:lnTo>
                <a:lnTo>
                  <a:pt x="12080" y="2521"/>
                </a:lnTo>
                <a:lnTo>
                  <a:pt x="12071" y="2380"/>
                </a:lnTo>
                <a:lnTo>
                  <a:pt x="11933" y="2380"/>
                </a:lnTo>
                <a:lnTo>
                  <a:pt x="11935" y="2408"/>
                </a:lnTo>
                <a:lnTo>
                  <a:pt x="11936" y="2435"/>
                </a:lnTo>
                <a:lnTo>
                  <a:pt x="11937" y="2462"/>
                </a:lnTo>
                <a:lnTo>
                  <a:pt x="11938" y="2490"/>
                </a:lnTo>
                <a:lnTo>
                  <a:pt x="11939" y="2519"/>
                </a:lnTo>
                <a:lnTo>
                  <a:pt x="11939" y="2549"/>
                </a:lnTo>
                <a:lnTo>
                  <a:pt x="11940" y="2581"/>
                </a:lnTo>
                <a:lnTo>
                  <a:pt x="11940" y="2613"/>
                </a:lnTo>
                <a:lnTo>
                  <a:pt x="11940" y="3240"/>
                </a:lnTo>
                <a:close/>
                <a:moveTo>
                  <a:pt x="11317" y="3259"/>
                </a:moveTo>
                <a:lnTo>
                  <a:pt x="11336" y="3259"/>
                </a:lnTo>
                <a:lnTo>
                  <a:pt x="11355" y="3258"/>
                </a:lnTo>
                <a:lnTo>
                  <a:pt x="11374" y="3256"/>
                </a:lnTo>
                <a:lnTo>
                  <a:pt x="11394" y="3253"/>
                </a:lnTo>
                <a:lnTo>
                  <a:pt x="11413" y="3249"/>
                </a:lnTo>
                <a:lnTo>
                  <a:pt x="11432" y="3245"/>
                </a:lnTo>
                <a:lnTo>
                  <a:pt x="11451" y="3239"/>
                </a:lnTo>
                <a:lnTo>
                  <a:pt x="11469" y="3233"/>
                </a:lnTo>
                <a:lnTo>
                  <a:pt x="11488" y="3226"/>
                </a:lnTo>
                <a:lnTo>
                  <a:pt x="11506" y="3218"/>
                </a:lnTo>
                <a:lnTo>
                  <a:pt x="11523" y="3209"/>
                </a:lnTo>
                <a:lnTo>
                  <a:pt x="11541" y="3199"/>
                </a:lnTo>
                <a:lnTo>
                  <a:pt x="11558" y="3188"/>
                </a:lnTo>
                <a:lnTo>
                  <a:pt x="11575" y="3177"/>
                </a:lnTo>
                <a:lnTo>
                  <a:pt x="11591" y="3165"/>
                </a:lnTo>
                <a:lnTo>
                  <a:pt x="11606" y="3150"/>
                </a:lnTo>
                <a:lnTo>
                  <a:pt x="11621" y="3136"/>
                </a:lnTo>
                <a:lnTo>
                  <a:pt x="11636" y="3121"/>
                </a:lnTo>
                <a:lnTo>
                  <a:pt x="11649" y="3104"/>
                </a:lnTo>
                <a:lnTo>
                  <a:pt x="11661" y="3087"/>
                </a:lnTo>
                <a:lnTo>
                  <a:pt x="11674" y="3069"/>
                </a:lnTo>
                <a:lnTo>
                  <a:pt x="11685" y="3049"/>
                </a:lnTo>
                <a:lnTo>
                  <a:pt x="11695" y="3029"/>
                </a:lnTo>
                <a:lnTo>
                  <a:pt x="11705" y="3008"/>
                </a:lnTo>
                <a:lnTo>
                  <a:pt x="11713" y="2986"/>
                </a:lnTo>
                <a:lnTo>
                  <a:pt x="11720" y="2962"/>
                </a:lnTo>
                <a:lnTo>
                  <a:pt x="11728" y="2938"/>
                </a:lnTo>
                <a:lnTo>
                  <a:pt x="11733" y="2913"/>
                </a:lnTo>
                <a:lnTo>
                  <a:pt x="11737" y="2887"/>
                </a:lnTo>
                <a:lnTo>
                  <a:pt x="11740" y="2859"/>
                </a:lnTo>
                <a:lnTo>
                  <a:pt x="11742" y="2831"/>
                </a:lnTo>
                <a:lnTo>
                  <a:pt x="11743" y="2801"/>
                </a:lnTo>
                <a:lnTo>
                  <a:pt x="11742" y="2778"/>
                </a:lnTo>
                <a:lnTo>
                  <a:pt x="11741" y="2754"/>
                </a:lnTo>
                <a:lnTo>
                  <a:pt x="11739" y="2731"/>
                </a:lnTo>
                <a:lnTo>
                  <a:pt x="11735" y="2708"/>
                </a:lnTo>
                <a:lnTo>
                  <a:pt x="11731" y="2686"/>
                </a:lnTo>
                <a:lnTo>
                  <a:pt x="11726" y="2664"/>
                </a:lnTo>
                <a:lnTo>
                  <a:pt x="11719" y="2643"/>
                </a:lnTo>
                <a:lnTo>
                  <a:pt x="11712" y="2622"/>
                </a:lnTo>
                <a:lnTo>
                  <a:pt x="11705" y="2603"/>
                </a:lnTo>
                <a:lnTo>
                  <a:pt x="11696" y="2584"/>
                </a:lnTo>
                <a:lnTo>
                  <a:pt x="11687" y="2565"/>
                </a:lnTo>
                <a:lnTo>
                  <a:pt x="11677" y="2548"/>
                </a:lnTo>
                <a:lnTo>
                  <a:pt x="11666" y="2531"/>
                </a:lnTo>
                <a:lnTo>
                  <a:pt x="11654" y="2514"/>
                </a:lnTo>
                <a:lnTo>
                  <a:pt x="11642" y="2499"/>
                </a:lnTo>
                <a:lnTo>
                  <a:pt x="11629" y="2484"/>
                </a:lnTo>
                <a:lnTo>
                  <a:pt x="11614" y="2469"/>
                </a:lnTo>
                <a:lnTo>
                  <a:pt x="11600" y="2456"/>
                </a:lnTo>
                <a:lnTo>
                  <a:pt x="11585" y="2444"/>
                </a:lnTo>
                <a:lnTo>
                  <a:pt x="11568" y="2431"/>
                </a:lnTo>
                <a:lnTo>
                  <a:pt x="11552" y="2421"/>
                </a:lnTo>
                <a:lnTo>
                  <a:pt x="11535" y="2411"/>
                </a:lnTo>
                <a:lnTo>
                  <a:pt x="11516" y="2402"/>
                </a:lnTo>
                <a:lnTo>
                  <a:pt x="11498" y="2394"/>
                </a:lnTo>
                <a:lnTo>
                  <a:pt x="11479" y="2387"/>
                </a:lnTo>
                <a:lnTo>
                  <a:pt x="11459" y="2379"/>
                </a:lnTo>
                <a:lnTo>
                  <a:pt x="11439" y="2374"/>
                </a:lnTo>
                <a:lnTo>
                  <a:pt x="11418" y="2369"/>
                </a:lnTo>
                <a:lnTo>
                  <a:pt x="11397" y="2366"/>
                </a:lnTo>
                <a:lnTo>
                  <a:pt x="11374" y="2363"/>
                </a:lnTo>
                <a:lnTo>
                  <a:pt x="11352" y="2362"/>
                </a:lnTo>
                <a:lnTo>
                  <a:pt x="11330" y="2361"/>
                </a:lnTo>
                <a:lnTo>
                  <a:pt x="11307" y="2362"/>
                </a:lnTo>
                <a:lnTo>
                  <a:pt x="11286" y="2363"/>
                </a:lnTo>
                <a:lnTo>
                  <a:pt x="11264" y="2366"/>
                </a:lnTo>
                <a:lnTo>
                  <a:pt x="11243" y="2369"/>
                </a:lnTo>
                <a:lnTo>
                  <a:pt x="11222" y="2373"/>
                </a:lnTo>
                <a:lnTo>
                  <a:pt x="11202" y="2378"/>
                </a:lnTo>
                <a:lnTo>
                  <a:pt x="11183" y="2386"/>
                </a:lnTo>
                <a:lnTo>
                  <a:pt x="11163" y="2393"/>
                </a:lnTo>
                <a:lnTo>
                  <a:pt x="11144" y="2400"/>
                </a:lnTo>
                <a:lnTo>
                  <a:pt x="11125" y="2409"/>
                </a:lnTo>
                <a:lnTo>
                  <a:pt x="11108" y="2419"/>
                </a:lnTo>
                <a:lnTo>
                  <a:pt x="11091" y="2429"/>
                </a:lnTo>
                <a:lnTo>
                  <a:pt x="11074" y="2442"/>
                </a:lnTo>
                <a:lnTo>
                  <a:pt x="11058" y="2454"/>
                </a:lnTo>
                <a:lnTo>
                  <a:pt x="11043" y="2467"/>
                </a:lnTo>
                <a:lnTo>
                  <a:pt x="11027" y="2482"/>
                </a:lnTo>
                <a:lnTo>
                  <a:pt x="11014" y="2497"/>
                </a:lnTo>
                <a:lnTo>
                  <a:pt x="11000" y="2512"/>
                </a:lnTo>
                <a:lnTo>
                  <a:pt x="10988" y="2529"/>
                </a:lnTo>
                <a:lnTo>
                  <a:pt x="10976" y="2547"/>
                </a:lnTo>
                <a:lnTo>
                  <a:pt x="10965" y="2565"/>
                </a:lnTo>
                <a:lnTo>
                  <a:pt x="10955" y="2585"/>
                </a:lnTo>
                <a:lnTo>
                  <a:pt x="10945" y="2604"/>
                </a:lnTo>
                <a:lnTo>
                  <a:pt x="10937" y="2624"/>
                </a:lnTo>
                <a:lnTo>
                  <a:pt x="10929" y="2647"/>
                </a:lnTo>
                <a:lnTo>
                  <a:pt x="10922" y="2668"/>
                </a:lnTo>
                <a:lnTo>
                  <a:pt x="10917" y="2692"/>
                </a:lnTo>
                <a:lnTo>
                  <a:pt x="10912" y="2715"/>
                </a:lnTo>
                <a:lnTo>
                  <a:pt x="10908" y="2740"/>
                </a:lnTo>
                <a:lnTo>
                  <a:pt x="10906" y="2765"/>
                </a:lnTo>
                <a:lnTo>
                  <a:pt x="10904" y="2791"/>
                </a:lnTo>
                <a:lnTo>
                  <a:pt x="10903" y="2817"/>
                </a:lnTo>
                <a:lnTo>
                  <a:pt x="10904" y="2843"/>
                </a:lnTo>
                <a:lnTo>
                  <a:pt x="10905" y="2867"/>
                </a:lnTo>
                <a:lnTo>
                  <a:pt x="10908" y="2891"/>
                </a:lnTo>
                <a:lnTo>
                  <a:pt x="10912" y="2914"/>
                </a:lnTo>
                <a:lnTo>
                  <a:pt x="10916" y="2937"/>
                </a:lnTo>
                <a:lnTo>
                  <a:pt x="10921" y="2959"/>
                </a:lnTo>
                <a:lnTo>
                  <a:pt x="10928" y="2981"/>
                </a:lnTo>
                <a:lnTo>
                  <a:pt x="10936" y="3001"/>
                </a:lnTo>
                <a:lnTo>
                  <a:pt x="10944" y="3022"/>
                </a:lnTo>
                <a:lnTo>
                  <a:pt x="10952" y="3040"/>
                </a:lnTo>
                <a:lnTo>
                  <a:pt x="10962" y="3059"/>
                </a:lnTo>
                <a:lnTo>
                  <a:pt x="10972" y="3077"/>
                </a:lnTo>
                <a:lnTo>
                  <a:pt x="10985" y="3094"/>
                </a:lnTo>
                <a:lnTo>
                  <a:pt x="10996" y="3110"/>
                </a:lnTo>
                <a:lnTo>
                  <a:pt x="11009" y="3126"/>
                </a:lnTo>
                <a:lnTo>
                  <a:pt x="11022" y="3141"/>
                </a:lnTo>
                <a:lnTo>
                  <a:pt x="11037" y="3154"/>
                </a:lnTo>
                <a:lnTo>
                  <a:pt x="11052" y="3168"/>
                </a:lnTo>
                <a:lnTo>
                  <a:pt x="11067" y="3180"/>
                </a:lnTo>
                <a:lnTo>
                  <a:pt x="11084" y="3191"/>
                </a:lnTo>
                <a:lnTo>
                  <a:pt x="11100" y="3202"/>
                </a:lnTo>
                <a:lnTo>
                  <a:pt x="11117" y="3212"/>
                </a:lnTo>
                <a:lnTo>
                  <a:pt x="11135" y="3221"/>
                </a:lnTo>
                <a:lnTo>
                  <a:pt x="11153" y="3229"/>
                </a:lnTo>
                <a:lnTo>
                  <a:pt x="11172" y="3236"/>
                </a:lnTo>
                <a:lnTo>
                  <a:pt x="11192" y="3242"/>
                </a:lnTo>
                <a:lnTo>
                  <a:pt x="11211" y="3247"/>
                </a:lnTo>
                <a:lnTo>
                  <a:pt x="11232" y="3252"/>
                </a:lnTo>
                <a:lnTo>
                  <a:pt x="11252" y="3255"/>
                </a:lnTo>
                <a:lnTo>
                  <a:pt x="11272" y="3257"/>
                </a:lnTo>
                <a:lnTo>
                  <a:pt x="11294" y="3259"/>
                </a:lnTo>
                <a:lnTo>
                  <a:pt x="11315" y="3259"/>
                </a:lnTo>
                <a:lnTo>
                  <a:pt x="11317" y="3259"/>
                </a:lnTo>
                <a:close/>
                <a:moveTo>
                  <a:pt x="11320" y="3142"/>
                </a:moveTo>
                <a:lnTo>
                  <a:pt x="11306" y="3142"/>
                </a:lnTo>
                <a:lnTo>
                  <a:pt x="11293" y="3141"/>
                </a:lnTo>
                <a:lnTo>
                  <a:pt x="11280" y="3139"/>
                </a:lnTo>
                <a:lnTo>
                  <a:pt x="11266" y="3136"/>
                </a:lnTo>
                <a:lnTo>
                  <a:pt x="11253" y="3133"/>
                </a:lnTo>
                <a:lnTo>
                  <a:pt x="11241" y="3128"/>
                </a:lnTo>
                <a:lnTo>
                  <a:pt x="11229" y="3123"/>
                </a:lnTo>
                <a:lnTo>
                  <a:pt x="11216" y="3118"/>
                </a:lnTo>
                <a:lnTo>
                  <a:pt x="11205" y="3110"/>
                </a:lnTo>
                <a:lnTo>
                  <a:pt x="11194" y="3103"/>
                </a:lnTo>
                <a:lnTo>
                  <a:pt x="11183" y="3096"/>
                </a:lnTo>
                <a:lnTo>
                  <a:pt x="11172" y="3088"/>
                </a:lnTo>
                <a:lnTo>
                  <a:pt x="11162" y="3079"/>
                </a:lnTo>
                <a:lnTo>
                  <a:pt x="11153" y="3069"/>
                </a:lnTo>
                <a:lnTo>
                  <a:pt x="11144" y="3058"/>
                </a:lnTo>
                <a:lnTo>
                  <a:pt x="11136" y="3048"/>
                </a:lnTo>
                <a:lnTo>
                  <a:pt x="11126" y="3037"/>
                </a:lnTo>
                <a:lnTo>
                  <a:pt x="11119" y="3025"/>
                </a:lnTo>
                <a:lnTo>
                  <a:pt x="11111" y="3012"/>
                </a:lnTo>
                <a:lnTo>
                  <a:pt x="11105" y="2999"/>
                </a:lnTo>
                <a:lnTo>
                  <a:pt x="11098" y="2986"/>
                </a:lnTo>
                <a:lnTo>
                  <a:pt x="11093" y="2973"/>
                </a:lnTo>
                <a:lnTo>
                  <a:pt x="11087" y="2958"/>
                </a:lnTo>
                <a:lnTo>
                  <a:pt x="11082" y="2943"/>
                </a:lnTo>
                <a:lnTo>
                  <a:pt x="11077" y="2928"/>
                </a:lnTo>
                <a:lnTo>
                  <a:pt x="11073" y="2912"/>
                </a:lnTo>
                <a:lnTo>
                  <a:pt x="11070" y="2897"/>
                </a:lnTo>
                <a:lnTo>
                  <a:pt x="11068" y="2881"/>
                </a:lnTo>
                <a:lnTo>
                  <a:pt x="11066" y="2864"/>
                </a:lnTo>
                <a:lnTo>
                  <a:pt x="11064" y="2847"/>
                </a:lnTo>
                <a:lnTo>
                  <a:pt x="11063" y="2830"/>
                </a:lnTo>
                <a:lnTo>
                  <a:pt x="11063" y="2812"/>
                </a:lnTo>
                <a:lnTo>
                  <a:pt x="11064" y="2782"/>
                </a:lnTo>
                <a:lnTo>
                  <a:pt x="11067" y="2751"/>
                </a:lnTo>
                <a:lnTo>
                  <a:pt x="11071" y="2720"/>
                </a:lnTo>
                <a:lnTo>
                  <a:pt x="11078" y="2691"/>
                </a:lnTo>
                <a:lnTo>
                  <a:pt x="11083" y="2677"/>
                </a:lnTo>
                <a:lnTo>
                  <a:pt x="11088" y="2662"/>
                </a:lnTo>
                <a:lnTo>
                  <a:pt x="11093" y="2649"/>
                </a:lnTo>
                <a:lnTo>
                  <a:pt x="11098" y="2635"/>
                </a:lnTo>
                <a:lnTo>
                  <a:pt x="11104" y="2621"/>
                </a:lnTo>
                <a:lnTo>
                  <a:pt x="11111" y="2609"/>
                </a:lnTo>
                <a:lnTo>
                  <a:pt x="11118" y="2596"/>
                </a:lnTo>
                <a:lnTo>
                  <a:pt x="11125" y="2585"/>
                </a:lnTo>
                <a:lnTo>
                  <a:pt x="11135" y="2572"/>
                </a:lnTo>
                <a:lnTo>
                  <a:pt x="11143" y="2561"/>
                </a:lnTo>
                <a:lnTo>
                  <a:pt x="11152" y="2551"/>
                </a:lnTo>
                <a:lnTo>
                  <a:pt x="11162" y="2541"/>
                </a:lnTo>
                <a:lnTo>
                  <a:pt x="11172" y="2532"/>
                </a:lnTo>
                <a:lnTo>
                  <a:pt x="11184" y="2523"/>
                </a:lnTo>
                <a:lnTo>
                  <a:pt x="11196" y="2515"/>
                </a:lnTo>
                <a:lnTo>
                  <a:pt x="11207" y="2508"/>
                </a:lnTo>
                <a:lnTo>
                  <a:pt x="11220" y="2501"/>
                </a:lnTo>
                <a:lnTo>
                  <a:pt x="11234" y="2496"/>
                </a:lnTo>
                <a:lnTo>
                  <a:pt x="11248" y="2491"/>
                </a:lnTo>
                <a:lnTo>
                  <a:pt x="11262" y="2487"/>
                </a:lnTo>
                <a:lnTo>
                  <a:pt x="11276" y="2483"/>
                </a:lnTo>
                <a:lnTo>
                  <a:pt x="11293" y="2480"/>
                </a:lnTo>
                <a:lnTo>
                  <a:pt x="11309" y="2479"/>
                </a:lnTo>
                <a:lnTo>
                  <a:pt x="11325" y="2478"/>
                </a:lnTo>
                <a:lnTo>
                  <a:pt x="11343" y="2479"/>
                </a:lnTo>
                <a:lnTo>
                  <a:pt x="11359" y="2480"/>
                </a:lnTo>
                <a:lnTo>
                  <a:pt x="11374" y="2484"/>
                </a:lnTo>
                <a:lnTo>
                  <a:pt x="11390" y="2487"/>
                </a:lnTo>
                <a:lnTo>
                  <a:pt x="11404" y="2491"/>
                </a:lnTo>
                <a:lnTo>
                  <a:pt x="11418" y="2497"/>
                </a:lnTo>
                <a:lnTo>
                  <a:pt x="11432" y="2503"/>
                </a:lnTo>
                <a:lnTo>
                  <a:pt x="11444" y="2509"/>
                </a:lnTo>
                <a:lnTo>
                  <a:pt x="11456" y="2517"/>
                </a:lnTo>
                <a:lnTo>
                  <a:pt x="11467" y="2525"/>
                </a:lnTo>
                <a:lnTo>
                  <a:pt x="11478" y="2535"/>
                </a:lnTo>
                <a:lnTo>
                  <a:pt x="11488" y="2544"/>
                </a:lnTo>
                <a:lnTo>
                  <a:pt x="11498" y="2554"/>
                </a:lnTo>
                <a:lnTo>
                  <a:pt x="11507" y="2565"/>
                </a:lnTo>
                <a:lnTo>
                  <a:pt x="11515" y="2576"/>
                </a:lnTo>
                <a:lnTo>
                  <a:pt x="11523" y="2588"/>
                </a:lnTo>
                <a:lnTo>
                  <a:pt x="11531" y="2600"/>
                </a:lnTo>
                <a:lnTo>
                  <a:pt x="11538" y="2613"/>
                </a:lnTo>
                <a:lnTo>
                  <a:pt x="11544" y="2625"/>
                </a:lnTo>
                <a:lnTo>
                  <a:pt x="11550" y="2639"/>
                </a:lnTo>
                <a:lnTo>
                  <a:pt x="11555" y="2653"/>
                </a:lnTo>
                <a:lnTo>
                  <a:pt x="11560" y="2666"/>
                </a:lnTo>
                <a:lnTo>
                  <a:pt x="11565" y="2681"/>
                </a:lnTo>
                <a:lnTo>
                  <a:pt x="11568" y="2694"/>
                </a:lnTo>
                <a:lnTo>
                  <a:pt x="11576" y="2722"/>
                </a:lnTo>
                <a:lnTo>
                  <a:pt x="11580" y="2751"/>
                </a:lnTo>
                <a:lnTo>
                  <a:pt x="11582" y="2780"/>
                </a:lnTo>
                <a:lnTo>
                  <a:pt x="11583" y="2807"/>
                </a:lnTo>
                <a:lnTo>
                  <a:pt x="11583" y="2825"/>
                </a:lnTo>
                <a:lnTo>
                  <a:pt x="11582" y="2843"/>
                </a:lnTo>
                <a:lnTo>
                  <a:pt x="11581" y="2860"/>
                </a:lnTo>
                <a:lnTo>
                  <a:pt x="11578" y="2878"/>
                </a:lnTo>
                <a:lnTo>
                  <a:pt x="11576" y="2894"/>
                </a:lnTo>
                <a:lnTo>
                  <a:pt x="11571" y="2910"/>
                </a:lnTo>
                <a:lnTo>
                  <a:pt x="11567" y="2927"/>
                </a:lnTo>
                <a:lnTo>
                  <a:pt x="11563" y="2942"/>
                </a:lnTo>
                <a:lnTo>
                  <a:pt x="11558" y="2956"/>
                </a:lnTo>
                <a:lnTo>
                  <a:pt x="11552" y="2972"/>
                </a:lnTo>
                <a:lnTo>
                  <a:pt x="11546" y="2985"/>
                </a:lnTo>
                <a:lnTo>
                  <a:pt x="11540" y="2999"/>
                </a:lnTo>
                <a:lnTo>
                  <a:pt x="11533" y="3012"/>
                </a:lnTo>
                <a:lnTo>
                  <a:pt x="11526" y="3025"/>
                </a:lnTo>
                <a:lnTo>
                  <a:pt x="11517" y="3037"/>
                </a:lnTo>
                <a:lnTo>
                  <a:pt x="11508" y="3048"/>
                </a:lnTo>
                <a:lnTo>
                  <a:pt x="11500" y="3058"/>
                </a:lnTo>
                <a:lnTo>
                  <a:pt x="11490" y="3069"/>
                </a:lnTo>
                <a:lnTo>
                  <a:pt x="11481" y="3079"/>
                </a:lnTo>
                <a:lnTo>
                  <a:pt x="11470" y="3088"/>
                </a:lnTo>
                <a:lnTo>
                  <a:pt x="11459" y="3096"/>
                </a:lnTo>
                <a:lnTo>
                  <a:pt x="11449" y="3104"/>
                </a:lnTo>
                <a:lnTo>
                  <a:pt x="11438" y="3111"/>
                </a:lnTo>
                <a:lnTo>
                  <a:pt x="11426" y="3118"/>
                </a:lnTo>
                <a:lnTo>
                  <a:pt x="11414" y="3123"/>
                </a:lnTo>
                <a:lnTo>
                  <a:pt x="11402" y="3128"/>
                </a:lnTo>
                <a:lnTo>
                  <a:pt x="11389" y="3133"/>
                </a:lnTo>
                <a:lnTo>
                  <a:pt x="11377" y="3136"/>
                </a:lnTo>
                <a:lnTo>
                  <a:pt x="11363" y="3139"/>
                </a:lnTo>
                <a:lnTo>
                  <a:pt x="11350" y="3141"/>
                </a:lnTo>
                <a:lnTo>
                  <a:pt x="11336" y="3142"/>
                </a:lnTo>
                <a:lnTo>
                  <a:pt x="11322" y="3142"/>
                </a:lnTo>
                <a:lnTo>
                  <a:pt x="11320" y="3142"/>
                </a:lnTo>
                <a:close/>
                <a:moveTo>
                  <a:pt x="10626" y="2237"/>
                </a:moveTo>
                <a:lnTo>
                  <a:pt x="10638" y="2236"/>
                </a:lnTo>
                <a:lnTo>
                  <a:pt x="10648" y="2235"/>
                </a:lnTo>
                <a:lnTo>
                  <a:pt x="10658" y="2232"/>
                </a:lnTo>
                <a:lnTo>
                  <a:pt x="10667" y="2229"/>
                </a:lnTo>
                <a:lnTo>
                  <a:pt x="10676" y="2225"/>
                </a:lnTo>
                <a:lnTo>
                  <a:pt x="10684" y="2220"/>
                </a:lnTo>
                <a:lnTo>
                  <a:pt x="10692" y="2215"/>
                </a:lnTo>
                <a:lnTo>
                  <a:pt x="10698" y="2209"/>
                </a:lnTo>
                <a:lnTo>
                  <a:pt x="10704" y="2202"/>
                </a:lnTo>
                <a:lnTo>
                  <a:pt x="10709" y="2195"/>
                </a:lnTo>
                <a:lnTo>
                  <a:pt x="10714" y="2186"/>
                </a:lnTo>
                <a:lnTo>
                  <a:pt x="10717" y="2178"/>
                </a:lnTo>
                <a:lnTo>
                  <a:pt x="10720" y="2169"/>
                </a:lnTo>
                <a:lnTo>
                  <a:pt x="10722" y="2160"/>
                </a:lnTo>
                <a:lnTo>
                  <a:pt x="10723" y="2151"/>
                </a:lnTo>
                <a:lnTo>
                  <a:pt x="10724" y="2142"/>
                </a:lnTo>
                <a:lnTo>
                  <a:pt x="10723" y="2131"/>
                </a:lnTo>
                <a:lnTo>
                  <a:pt x="10722" y="2121"/>
                </a:lnTo>
                <a:lnTo>
                  <a:pt x="10720" y="2112"/>
                </a:lnTo>
                <a:lnTo>
                  <a:pt x="10717" y="2103"/>
                </a:lnTo>
                <a:lnTo>
                  <a:pt x="10713" y="2095"/>
                </a:lnTo>
                <a:lnTo>
                  <a:pt x="10709" y="2086"/>
                </a:lnTo>
                <a:lnTo>
                  <a:pt x="10704" y="2078"/>
                </a:lnTo>
                <a:lnTo>
                  <a:pt x="10698" y="2072"/>
                </a:lnTo>
                <a:lnTo>
                  <a:pt x="10691" y="2066"/>
                </a:lnTo>
                <a:lnTo>
                  <a:pt x="10684" y="2060"/>
                </a:lnTo>
                <a:lnTo>
                  <a:pt x="10675" y="2055"/>
                </a:lnTo>
                <a:lnTo>
                  <a:pt x="10667" y="2051"/>
                </a:lnTo>
                <a:lnTo>
                  <a:pt x="10658" y="2048"/>
                </a:lnTo>
                <a:lnTo>
                  <a:pt x="10649" y="2046"/>
                </a:lnTo>
                <a:lnTo>
                  <a:pt x="10639" y="2045"/>
                </a:lnTo>
                <a:lnTo>
                  <a:pt x="10628" y="2044"/>
                </a:lnTo>
                <a:lnTo>
                  <a:pt x="10617" y="2045"/>
                </a:lnTo>
                <a:lnTo>
                  <a:pt x="10607" y="2046"/>
                </a:lnTo>
                <a:lnTo>
                  <a:pt x="10598" y="2048"/>
                </a:lnTo>
                <a:lnTo>
                  <a:pt x="10589" y="2051"/>
                </a:lnTo>
                <a:lnTo>
                  <a:pt x="10579" y="2055"/>
                </a:lnTo>
                <a:lnTo>
                  <a:pt x="10571" y="2060"/>
                </a:lnTo>
                <a:lnTo>
                  <a:pt x="10564" y="2066"/>
                </a:lnTo>
                <a:lnTo>
                  <a:pt x="10558" y="2072"/>
                </a:lnTo>
                <a:lnTo>
                  <a:pt x="10552" y="2078"/>
                </a:lnTo>
                <a:lnTo>
                  <a:pt x="10546" y="2086"/>
                </a:lnTo>
                <a:lnTo>
                  <a:pt x="10542" y="2095"/>
                </a:lnTo>
                <a:lnTo>
                  <a:pt x="10538" y="2103"/>
                </a:lnTo>
                <a:lnTo>
                  <a:pt x="10534" y="2112"/>
                </a:lnTo>
                <a:lnTo>
                  <a:pt x="10532" y="2121"/>
                </a:lnTo>
                <a:lnTo>
                  <a:pt x="10531" y="2131"/>
                </a:lnTo>
                <a:lnTo>
                  <a:pt x="10530" y="2142"/>
                </a:lnTo>
                <a:lnTo>
                  <a:pt x="10531" y="2151"/>
                </a:lnTo>
                <a:lnTo>
                  <a:pt x="10532" y="2160"/>
                </a:lnTo>
                <a:lnTo>
                  <a:pt x="10534" y="2169"/>
                </a:lnTo>
                <a:lnTo>
                  <a:pt x="10538" y="2178"/>
                </a:lnTo>
                <a:lnTo>
                  <a:pt x="10541" y="2186"/>
                </a:lnTo>
                <a:lnTo>
                  <a:pt x="10546" y="2195"/>
                </a:lnTo>
                <a:lnTo>
                  <a:pt x="10551" y="2202"/>
                </a:lnTo>
                <a:lnTo>
                  <a:pt x="10557" y="2209"/>
                </a:lnTo>
                <a:lnTo>
                  <a:pt x="10563" y="2215"/>
                </a:lnTo>
                <a:lnTo>
                  <a:pt x="10570" y="2220"/>
                </a:lnTo>
                <a:lnTo>
                  <a:pt x="10577" y="2225"/>
                </a:lnTo>
                <a:lnTo>
                  <a:pt x="10587" y="2229"/>
                </a:lnTo>
                <a:lnTo>
                  <a:pt x="10595" y="2232"/>
                </a:lnTo>
                <a:lnTo>
                  <a:pt x="10605" y="2235"/>
                </a:lnTo>
                <a:lnTo>
                  <a:pt x="10614" y="2236"/>
                </a:lnTo>
                <a:lnTo>
                  <a:pt x="10624" y="2237"/>
                </a:lnTo>
                <a:lnTo>
                  <a:pt x="10626" y="2237"/>
                </a:lnTo>
                <a:close/>
                <a:moveTo>
                  <a:pt x="10706" y="3240"/>
                </a:moveTo>
                <a:lnTo>
                  <a:pt x="10706" y="2380"/>
                </a:lnTo>
                <a:lnTo>
                  <a:pt x="10550" y="2380"/>
                </a:lnTo>
                <a:lnTo>
                  <a:pt x="10550" y="3240"/>
                </a:lnTo>
                <a:lnTo>
                  <a:pt x="10706" y="3240"/>
                </a:lnTo>
                <a:close/>
                <a:moveTo>
                  <a:pt x="9999" y="2223"/>
                </a:moveTo>
                <a:lnTo>
                  <a:pt x="9999" y="2380"/>
                </a:lnTo>
                <a:lnTo>
                  <a:pt x="9865" y="2380"/>
                </a:lnTo>
                <a:lnTo>
                  <a:pt x="9865" y="2500"/>
                </a:lnTo>
                <a:lnTo>
                  <a:pt x="9999" y="2500"/>
                </a:lnTo>
                <a:lnTo>
                  <a:pt x="9999" y="2966"/>
                </a:lnTo>
                <a:lnTo>
                  <a:pt x="10000" y="3003"/>
                </a:lnTo>
                <a:lnTo>
                  <a:pt x="10002" y="3038"/>
                </a:lnTo>
                <a:lnTo>
                  <a:pt x="10004" y="3054"/>
                </a:lnTo>
                <a:lnTo>
                  <a:pt x="10006" y="3070"/>
                </a:lnTo>
                <a:lnTo>
                  <a:pt x="10009" y="3085"/>
                </a:lnTo>
                <a:lnTo>
                  <a:pt x="10013" y="3099"/>
                </a:lnTo>
                <a:lnTo>
                  <a:pt x="10017" y="3113"/>
                </a:lnTo>
                <a:lnTo>
                  <a:pt x="10021" y="3127"/>
                </a:lnTo>
                <a:lnTo>
                  <a:pt x="10026" y="3139"/>
                </a:lnTo>
                <a:lnTo>
                  <a:pt x="10031" y="3151"/>
                </a:lnTo>
                <a:lnTo>
                  <a:pt x="10037" y="3163"/>
                </a:lnTo>
                <a:lnTo>
                  <a:pt x="10044" y="3173"/>
                </a:lnTo>
                <a:lnTo>
                  <a:pt x="10051" y="3183"/>
                </a:lnTo>
                <a:lnTo>
                  <a:pt x="10059" y="3192"/>
                </a:lnTo>
                <a:lnTo>
                  <a:pt x="10066" y="3199"/>
                </a:lnTo>
                <a:lnTo>
                  <a:pt x="10074" y="3206"/>
                </a:lnTo>
                <a:lnTo>
                  <a:pt x="10082" y="3214"/>
                </a:lnTo>
                <a:lnTo>
                  <a:pt x="10091" y="3220"/>
                </a:lnTo>
                <a:lnTo>
                  <a:pt x="10100" y="3226"/>
                </a:lnTo>
                <a:lnTo>
                  <a:pt x="10109" y="3231"/>
                </a:lnTo>
                <a:lnTo>
                  <a:pt x="10119" y="3236"/>
                </a:lnTo>
                <a:lnTo>
                  <a:pt x="10129" y="3240"/>
                </a:lnTo>
                <a:lnTo>
                  <a:pt x="10141" y="3244"/>
                </a:lnTo>
                <a:lnTo>
                  <a:pt x="10152" y="3248"/>
                </a:lnTo>
                <a:lnTo>
                  <a:pt x="10163" y="3251"/>
                </a:lnTo>
                <a:lnTo>
                  <a:pt x="10175" y="3253"/>
                </a:lnTo>
                <a:lnTo>
                  <a:pt x="10187" y="3255"/>
                </a:lnTo>
                <a:lnTo>
                  <a:pt x="10201" y="3257"/>
                </a:lnTo>
                <a:lnTo>
                  <a:pt x="10214" y="3257"/>
                </a:lnTo>
                <a:lnTo>
                  <a:pt x="10227" y="3258"/>
                </a:lnTo>
                <a:lnTo>
                  <a:pt x="10250" y="3257"/>
                </a:lnTo>
                <a:lnTo>
                  <a:pt x="10270" y="3256"/>
                </a:lnTo>
                <a:lnTo>
                  <a:pt x="10290" y="3254"/>
                </a:lnTo>
                <a:lnTo>
                  <a:pt x="10308" y="3251"/>
                </a:lnTo>
                <a:lnTo>
                  <a:pt x="10324" y="3248"/>
                </a:lnTo>
                <a:lnTo>
                  <a:pt x="10340" y="3244"/>
                </a:lnTo>
                <a:lnTo>
                  <a:pt x="10354" y="3240"/>
                </a:lnTo>
                <a:lnTo>
                  <a:pt x="10366" y="3236"/>
                </a:lnTo>
                <a:lnTo>
                  <a:pt x="10359" y="3118"/>
                </a:lnTo>
                <a:lnTo>
                  <a:pt x="10341" y="3123"/>
                </a:lnTo>
                <a:lnTo>
                  <a:pt x="10321" y="3126"/>
                </a:lnTo>
                <a:lnTo>
                  <a:pt x="10297" y="3128"/>
                </a:lnTo>
                <a:lnTo>
                  <a:pt x="10268" y="3128"/>
                </a:lnTo>
                <a:lnTo>
                  <a:pt x="10253" y="3128"/>
                </a:lnTo>
                <a:lnTo>
                  <a:pt x="10239" y="3126"/>
                </a:lnTo>
                <a:lnTo>
                  <a:pt x="10225" y="3122"/>
                </a:lnTo>
                <a:lnTo>
                  <a:pt x="10213" y="3118"/>
                </a:lnTo>
                <a:lnTo>
                  <a:pt x="10203" y="3111"/>
                </a:lnTo>
                <a:lnTo>
                  <a:pt x="10193" y="3103"/>
                </a:lnTo>
                <a:lnTo>
                  <a:pt x="10184" y="3095"/>
                </a:lnTo>
                <a:lnTo>
                  <a:pt x="10177" y="3085"/>
                </a:lnTo>
                <a:lnTo>
                  <a:pt x="10170" y="3074"/>
                </a:lnTo>
                <a:lnTo>
                  <a:pt x="10165" y="3061"/>
                </a:lnTo>
                <a:lnTo>
                  <a:pt x="10161" y="3047"/>
                </a:lnTo>
                <a:lnTo>
                  <a:pt x="10157" y="3033"/>
                </a:lnTo>
                <a:lnTo>
                  <a:pt x="10155" y="3017"/>
                </a:lnTo>
                <a:lnTo>
                  <a:pt x="10153" y="2999"/>
                </a:lnTo>
                <a:lnTo>
                  <a:pt x="10152" y="2981"/>
                </a:lnTo>
                <a:lnTo>
                  <a:pt x="10151" y="2961"/>
                </a:lnTo>
                <a:lnTo>
                  <a:pt x="10151" y="2500"/>
                </a:lnTo>
                <a:lnTo>
                  <a:pt x="10374" y="2500"/>
                </a:lnTo>
                <a:lnTo>
                  <a:pt x="10374" y="2380"/>
                </a:lnTo>
                <a:lnTo>
                  <a:pt x="10151" y="2380"/>
                </a:lnTo>
                <a:lnTo>
                  <a:pt x="10151" y="2175"/>
                </a:lnTo>
                <a:lnTo>
                  <a:pt x="9999" y="2223"/>
                </a:lnTo>
                <a:close/>
                <a:moveTo>
                  <a:pt x="9704" y="2380"/>
                </a:moveTo>
                <a:lnTo>
                  <a:pt x="9548" y="2380"/>
                </a:lnTo>
                <a:lnTo>
                  <a:pt x="9548" y="2906"/>
                </a:lnTo>
                <a:lnTo>
                  <a:pt x="9547" y="2929"/>
                </a:lnTo>
                <a:lnTo>
                  <a:pt x="9543" y="2949"/>
                </a:lnTo>
                <a:lnTo>
                  <a:pt x="9539" y="2969"/>
                </a:lnTo>
                <a:lnTo>
                  <a:pt x="9533" y="2986"/>
                </a:lnTo>
                <a:lnTo>
                  <a:pt x="9527" y="2999"/>
                </a:lnTo>
                <a:lnTo>
                  <a:pt x="9521" y="3012"/>
                </a:lnTo>
                <a:lnTo>
                  <a:pt x="9513" y="3026"/>
                </a:lnTo>
                <a:lnTo>
                  <a:pt x="9504" y="3039"/>
                </a:lnTo>
                <a:lnTo>
                  <a:pt x="9494" y="3051"/>
                </a:lnTo>
                <a:lnTo>
                  <a:pt x="9483" y="3062"/>
                </a:lnTo>
                <a:lnTo>
                  <a:pt x="9472" y="3074"/>
                </a:lnTo>
                <a:lnTo>
                  <a:pt x="9459" y="3085"/>
                </a:lnTo>
                <a:lnTo>
                  <a:pt x="9445" y="3094"/>
                </a:lnTo>
                <a:lnTo>
                  <a:pt x="9431" y="3103"/>
                </a:lnTo>
                <a:lnTo>
                  <a:pt x="9416" y="3111"/>
                </a:lnTo>
                <a:lnTo>
                  <a:pt x="9400" y="3118"/>
                </a:lnTo>
                <a:lnTo>
                  <a:pt x="9383" y="3123"/>
                </a:lnTo>
                <a:lnTo>
                  <a:pt x="9366" y="3127"/>
                </a:lnTo>
                <a:lnTo>
                  <a:pt x="9346" y="3129"/>
                </a:lnTo>
                <a:lnTo>
                  <a:pt x="9328" y="3130"/>
                </a:lnTo>
                <a:lnTo>
                  <a:pt x="9315" y="3130"/>
                </a:lnTo>
                <a:lnTo>
                  <a:pt x="9303" y="3129"/>
                </a:lnTo>
                <a:lnTo>
                  <a:pt x="9290" y="3127"/>
                </a:lnTo>
                <a:lnTo>
                  <a:pt x="9279" y="3125"/>
                </a:lnTo>
                <a:lnTo>
                  <a:pt x="9268" y="3122"/>
                </a:lnTo>
                <a:lnTo>
                  <a:pt x="9258" y="3119"/>
                </a:lnTo>
                <a:lnTo>
                  <a:pt x="9249" y="3115"/>
                </a:lnTo>
                <a:lnTo>
                  <a:pt x="9238" y="3110"/>
                </a:lnTo>
                <a:lnTo>
                  <a:pt x="9230" y="3104"/>
                </a:lnTo>
                <a:lnTo>
                  <a:pt x="9221" y="3099"/>
                </a:lnTo>
                <a:lnTo>
                  <a:pt x="9213" y="3093"/>
                </a:lnTo>
                <a:lnTo>
                  <a:pt x="9206" y="3086"/>
                </a:lnTo>
                <a:lnTo>
                  <a:pt x="9199" y="3079"/>
                </a:lnTo>
                <a:lnTo>
                  <a:pt x="9191" y="3071"/>
                </a:lnTo>
                <a:lnTo>
                  <a:pt x="9185" y="3062"/>
                </a:lnTo>
                <a:lnTo>
                  <a:pt x="9179" y="3053"/>
                </a:lnTo>
                <a:lnTo>
                  <a:pt x="9174" y="3044"/>
                </a:lnTo>
                <a:lnTo>
                  <a:pt x="9169" y="3035"/>
                </a:lnTo>
                <a:lnTo>
                  <a:pt x="9164" y="3025"/>
                </a:lnTo>
                <a:lnTo>
                  <a:pt x="9160" y="3013"/>
                </a:lnTo>
                <a:lnTo>
                  <a:pt x="9153" y="2991"/>
                </a:lnTo>
                <a:lnTo>
                  <a:pt x="9146" y="2966"/>
                </a:lnTo>
                <a:lnTo>
                  <a:pt x="9141" y="2941"/>
                </a:lnTo>
                <a:lnTo>
                  <a:pt x="9138" y="2913"/>
                </a:lnTo>
                <a:lnTo>
                  <a:pt x="9136" y="2885"/>
                </a:lnTo>
                <a:lnTo>
                  <a:pt x="9136" y="2855"/>
                </a:lnTo>
                <a:lnTo>
                  <a:pt x="9136" y="2380"/>
                </a:lnTo>
                <a:lnTo>
                  <a:pt x="8980" y="2380"/>
                </a:lnTo>
                <a:lnTo>
                  <a:pt x="8980" y="2883"/>
                </a:lnTo>
                <a:lnTo>
                  <a:pt x="8980" y="2910"/>
                </a:lnTo>
                <a:lnTo>
                  <a:pt x="8982" y="2937"/>
                </a:lnTo>
                <a:lnTo>
                  <a:pt x="8984" y="2961"/>
                </a:lnTo>
                <a:lnTo>
                  <a:pt x="8987" y="2986"/>
                </a:lnTo>
                <a:lnTo>
                  <a:pt x="8991" y="3008"/>
                </a:lnTo>
                <a:lnTo>
                  <a:pt x="8995" y="3030"/>
                </a:lnTo>
                <a:lnTo>
                  <a:pt x="9002" y="3049"/>
                </a:lnTo>
                <a:lnTo>
                  <a:pt x="9008" y="3069"/>
                </a:lnTo>
                <a:lnTo>
                  <a:pt x="9014" y="3087"/>
                </a:lnTo>
                <a:lnTo>
                  <a:pt x="9022" y="3103"/>
                </a:lnTo>
                <a:lnTo>
                  <a:pt x="9029" y="3120"/>
                </a:lnTo>
                <a:lnTo>
                  <a:pt x="9038" y="3134"/>
                </a:lnTo>
                <a:lnTo>
                  <a:pt x="9047" y="3148"/>
                </a:lnTo>
                <a:lnTo>
                  <a:pt x="9057" y="3161"/>
                </a:lnTo>
                <a:lnTo>
                  <a:pt x="9067" y="3173"/>
                </a:lnTo>
                <a:lnTo>
                  <a:pt x="9077" y="3184"/>
                </a:lnTo>
                <a:lnTo>
                  <a:pt x="9088" y="3194"/>
                </a:lnTo>
                <a:lnTo>
                  <a:pt x="9100" y="3203"/>
                </a:lnTo>
                <a:lnTo>
                  <a:pt x="9112" y="3213"/>
                </a:lnTo>
                <a:lnTo>
                  <a:pt x="9123" y="3220"/>
                </a:lnTo>
                <a:lnTo>
                  <a:pt x="9135" y="3227"/>
                </a:lnTo>
                <a:lnTo>
                  <a:pt x="9147" y="3233"/>
                </a:lnTo>
                <a:lnTo>
                  <a:pt x="9161" y="3238"/>
                </a:lnTo>
                <a:lnTo>
                  <a:pt x="9173" y="3243"/>
                </a:lnTo>
                <a:lnTo>
                  <a:pt x="9186" y="3247"/>
                </a:lnTo>
                <a:lnTo>
                  <a:pt x="9199" y="3251"/>
                </a:lnTo>
                <a:lnTo>
                  <a:pt x="9212" y="3253"/>
                </a:lnTo>
                <a:lnTo>
                  <a:pt x="9225" y="3256"/>
                </a:lnTo>
                <a:lnTo>
                  <a:pt x="9251" y="3258"/>
                </a:lnTo>
                <a:lnTo>
                  <a:pt x="9276" y="3259"/>
                </a:lnTo>
                <a:lnTo>
                  <a:pt x="9304" y="3258"/>
                </a:lnTo>
                <a:lnTo>
                  <a:pt x="9330" y="3255"/>
                </a:lnTo>
                <a:lnTo>
                  <a:pt x="9356" y="3251"/>
                </a:lnTo>
                <a:lnTo>
                  <a:pt x="9379" y="3244"/>
                </a:lnTo>
                <a:lnTo>
                  <a:pt x="9402" y="3237"/>
                </a:lnTo>
                <a:lnTo>
                  <a:pt x="9423" y="3228"/>
                </a:lnTo>
                <a:lnTo>
                  <a:pt x="9442" y="3217"/>
                </a:lnTo>
                <a:lnTo>
                  <a:pt x="9461" y="3205"/>
                </a:lnTo>
                <a:lnTo>
                  <a:pt x="9478" y="3194"/>
                </a:lnTo>
                <a:lnTo>
                  <a:pt x="9493" y="3181"/>
                </a:lnTo>
                <a:lnTo>
                  <a:pt x="9508" y="3168"/>
                </a:lnTo>
                <a:lnTo>
                  <a:pt x="9521" y="3154"/>
                </a:lnTo>
                <a:lnTo>
                  <a:pt x="9532" y="3140"/>
                </a:lnTo>
                <a:lnTo>
                  <a:pt x="9543" y="3127"/>
                </a:lnTo>
                <a:lnTo>
                  <a:pt x="9553" y="3113"/>
                </a:lnTo>
                <a:lnTo>
                  <a:pt x="9560" y="3100"/>
                </a:lnTo>
                <a:lnTo>
                  <a:pt x="9564" y="3100"/>
                </a:lnTo>
                <a:lnTo>
                  <a:pt x="9573" y="3240"/>
                </a:lnTo>
                <a:lnTo>
                  <a:pt x="9711" y="3240"/>
                </a:lnTo>
                <a:lnTo>
                  <a:pt x="9709" y="3215"/>
                </a:lnTo>
                <a:lnTo>
                  <a:pt x="9708" y="3187"/>
                </a:lnTo>
                <a:lnTo>
                  <a:pt x="9707" y="3159"/>
                </a:lnTo>
                <a:lnTo>
                  <a:pt x="9706" y="3131"/>
                </a:lnTo>
                <a:lnTo>
                  <a:pt x="9705" y="3100"/>
                </a:lnTo>
                <a:lnTo>
                  <a:pt x="9704" y="3070"/>
                </a:lnTo>
                <a:lnTo>
                  <a:pt x="9704" y="3037"/>
                </a:lnTo>
                <a:lnTo>
                  <a:pt x="9704" y="3004"/>
                </a:lnTo>
                <a:lnTo>
                  <a:pt x="9704" y="2380"/>
                </a:lnTo>
                <a:close/>
                <a:moveTo>
                  <a:pt x="8567" y="3240"/>
                </a:moveTo>
                <a:lnTo>
                  <a:pt x="8723" y="3240"/>
                </a:lnTo>
                <a:lnTo>
                  <a:pt x="8723" y="1980"/>
                </a:lnTo>
                <a:lnTo>
                  <a:pt x="8567" y="1980"/>
                </a:lnTo>
                <a:lnTo>
                  <a:pt x="8567" y="3240"/>
                </a:lnTo>
                <a:close/>
                <a:moveTo>
                  <a:pt x="7943" y="3259"/>
                </a:moveTo>
                <a:lnTo>
                  <a:pt x="7963" y="3259"/>
                </a:lnTo>
                <a:lnTo>
                  <a:pt x="7982" y="3258"/>
                </a:lnTo>
                <a:lnTo>
                  <a:pt x="8001" y="3256"/>
                </a:lnTo>
                <a:lnTo>
                  <a:pt x="8021" y="3253"/>
                </a:lnTo>
                <a:lnTo>
                  <a:pt x="8040" y="3249"/>
                </a:lnTo>
                <a:lnTo>
                  <a:pt x="8058" y="3245"/>
                </a:lnTo>
                <a:lnTo>
                  <a:pt x="8078" y="3239"/>
                </a:lnTo>
                <a:lnTo>
                  <a:pt x="8096" y="3233"/>
                </a:lnTo>
                <a:lnTo>
                  <a:pt x="8115" y="3226"/>
                </a:lnTo>
                <a:lnTo>
                  <a:pt x="8133" y="3218"/>
                </a:lnTo>
                <a:lnTo>
                  <a:pt x="8150" y="3209"/>
                </a:lnTo>
                <a:lnTo>
                  <a:pt x="8168" y="3199"/>
                </a:lnTo>
                <a:lnTo>
                  <a:pt x="8185" y="3188"/>
                </a:lnTo>
                <a:lnTo>
                  <a:pt x="8201" y="3177"/>
                </a:lnTo>
                <a:lnTo>
                  <a:pt x="8218" y="3165"/>
                </a:lnTo>
                <a:lnTo>
                  <a:pt x="8233" y="3150"/>
                </a:lnTo>
                <a:lnTo>
                  <a:pt x="8248" y="3136"/>
                </a:lnTo>
                <a:lnTo>
                  <a:pt x="8263" y="3121"/>
                </a:lnTo>
                <a:lnTo>
                  <a:pt x="8276" y="3104"/>
                </a:lnTo>
                <a:lnTo>
                  <a:pt x="8288" y="3087"/>
                </a:lnTo>
                <a:lnTo>
                  <a:pt x="8300" y="3069"/>
                </a:lnTo>
                <a:lnTo>
                  <a:pt x="8312" y="3049"/>
                </a:lnTo>
                <a:lnTo>
                  <a:pt x="8322" y="3029"/>
                </a:lnTo>
                <a:lnTo>
                  <a:pt x="8332" y="3008"/>
                </a:lnTo>
                <a:lnTo>
                  <a:pt x="8340" y="2986"/>
                </a:lnTo>
                <a:lnTo>
                  <a:pt x="8347" y="2962"/>
                </a:lnTo>
                <a:lnTo>
                  <a:pt x="8354" y="2938"/>
                </a:lnTo>
                <a:lnTo>
                  <a:pt x="8360" y="2913"/>
                </a:lnTo>
                <a:lnTo>
                  <a:pt x="8364" y="2887"/>
                </a:lnTo>
                <a:lnTo>
                  <a:pt x="8367" y="2859"/>
                </a:lnTo>
                <a:lnTo>
                  <a:pt x="8369" y="2831"/>
                </a:lnTo>
                <a:lnTo>
                  <a:pt x="8370" y="2801"/>
                </a:lnTo>
                <a:lnTo>
                  <a:pt x="8369" y="2778"/>
                </a:lnTo>
                <a:lnTo>
                  <a:pt x="8368" y="2754"/>
                </a:lnTo>
                <a:lnTo>
                  <a:pt x="8365" y="2731"/>
                </a:lnTo>
                <a:lnTo>
                  <a:pt x="8362" y="2708"/>
                </a:lnTo>
                <a:lnTo>
                  <a:pt x="8358" y="2686"/>
                </a:lnTo>
                <a:lnTo>
                  <a:pt x="8352" y="2664"/>
                </a:lnTo>
                <a:lnTo>
                  <a:pt x="8346" y="2643"/>
                </a:lnTo>
                <a:lnTo>
                  <a:pt x="8339" y="2622"/>
                </a:lnTo>
                <a:lnTo>
                  <a:pt x="8332" y="2603"/>
                </a:lnTo>
                <a:lnTo>
                  <a:pt x="8323" y="2584"/>
                </a:lnTo>
                <a:lnTo>
                  <a:pt x="8314" y="2565"/>
                </a:lnTo>
                <a:lnTo>
                  <a:pt x="8303" y="2548"/>
                </a:lnTo>
                <a:lnTo>
                  <a:pt x="8293" y="2531"/>
                </a:lnTo>
                <a:lnTo>
                  <a:pt x="8281" y="2514"/>
                </a:lnTo>
                <a:lnTo>
                  <a:pt x="8269" y="2499"/>
                </a:lnTo>
                <a:lnTo>
                  <a:pt x="8255" y="2484"/>
                </a:lnTo>
                <a:lnTo>
                  <a:pt x="8241" y="2469"/>
                </a:lnTo>
                <a:lnTo>
                  <a:pt x="8227" y="2456"/>
                </a:lnTo>
                <a:lnTo>
                  <a:pt x="8212" y="2444"/>
                </a:lnTo>
                <a:lnTo>
                  <a:pt x="8195" y="2431"/>
                </a:lnTo>
                <a:lnTo>
                  <a:pt x="8179" y="2421"/>
                </a:lnTo>
                <a:lnTo>
                  <a:pt x="8162" y="2411"/>
                </a:lnTo>
                <a:lnTo>
                  <a:pt x="8143" y="2402"/>
                </a:lnTo>
                <a:lnTo>
                  <a:pt x="8125" y="2394"/>
                </a:lnTo>
                <a:lnTo>
                  <a:pt x="8105" y="2387"/>
                </a:lnTo>
                <a:lnTo>
                  <a:pt x="8086" y="2379"/>
                </a:lnTo>
                <a:lnTo>
                  <a:pt x="8066" y="2374"/>
                </a:lnTo>
                <a:lnTo>
                  <a:pt x="8044" y="2369"/>
                </a:lnTo>
                <a:lnTo>
                  <a:pt x="8024" y="2366"/>
                </a:lnTo>
                <a:lnTo>
                  <a:pt x="8001" y="2363"/>
                </a:lnTo>
                <a:lnTo>
                  <a:pt x="7979" y="2362"/>
                </a:lnTo>
                <a:lnTo>
                  <a:pt x="7956" y="2361"/>
                </a:lnTo>
                <a:lnTo>
                  <a:pt x="7934" y="2362"/>
                </a:lnTo>
                <a:lnTo>
                  <a:pt x="7913" y="2363"/>
                </a:lnTo>
                <a:lnTo>
                  <a:pt x="7891" y="2366"/>
                </a:lnTo>
                <a:lnTo>
                  <a:pt x="7870" y="2369"/>
                </a:lnTo>
                <a:lnTo>
                  <a:pt x="7849" y="2373"/>
                </a:lnTo>
                <a:lnTo>
                  <a:pt x="7829" y="2378"/>
                </a:lnTo>
                <a:lnTo>
                  <a:pt x="7809" y="2386"/>
                </a:lnTo>
                <a:lnTo>
                  <a:pt x="7790" y="2393"/>
                </a:lnTo>
                <a:lnTo>
                  <a:pt x="7771" y="2400"/>
                </a:lnTo>
                <a:lnTo>
                  <a:pt x="7752" y="2409"/>
                </a:lnTo>
                <a:lnTo>
                  <a:pt x="7735" y="2419"/>
                </a:lnTo>
                <a:lnTo>
                  <a:pt x="7718" y="2429"/>
                </a:lnTo>
                <a:lnTo>
                  <a:pt x="7701" y="2442"/>
                </a:lnTo>
                <a:lnTo>
                  <a:pt x="7685" y="2454"/>
                </a:lnTo>
                <a:lnTo>
                  <a:pt x="7670" y="2467"/>
                </a:lnTo>
                <a:lnTo>
                  <a:pt x="7654" y="2482"/>
                </a:lnTo>
                <a:lnTo>
                  <a:pt x="7641" y="2497"/>
                </a:lnTo>
                <a:lnTo>
                  <a:pt x="7627" y="2512"/>
                </a:lnTo>
                <a:lnTo>
                  <a:pt x="7614" y="2529"/>
                </a:lnTo>
                <a:lnTo>
                  <a:pt x="7602" y="2547"/>
                </a:lnTo>
                <a:lnTo>
                  <a:pt x="7592" y="2565"/>
                </a:lnTo>
                <a:lnTo>
                  <a:pt x="7582" y="2585"/>
                </a:lnTo>
                <a:lnTo>
                  <a:pt x="7572" y="2604"/>
                </a:lnTo>
                <a:lnTo>
                  <a:pt x="7563" y="2624"/>
                </a:lnTo>
                <a:lnTo>
                  <a:pt x="7556" y="2647"/>
                </a:lnTo>
                <a:lnTo>
                  <a:pt x="7549" y="2668"/>
                </a:lnTo>
                <a:lnTo>
                  <a:pt x="7543" y="2692"/>
                </a:lnTo>
                <a:lnTo>
                  <a:pt x="7539" y="2715"/>
                </a:lnTo>
                <a:lnTo>
                  <a:pt x="7535" y="2740"/>
                </a:lnTo>
                <a:lnTo>
                  <a:pt x="7533" y="2765"/>
                </a:lnTo>
                <a:lnTo>
                  <a:pt x="7531" y="2791"/>
                </a:lnTo>
                <a:lnTo>
                  <a:pt x="7530" y="2817"/>
                </a:lnTo>
                <a:lnTo>
                  <a:pt x="7531" y="2843"/>
                </a:lnTo>
                <a:lnTo>
                  <a:pt x="7532" y="2867"/>
                </a:lnTo>
                <a:lnTo>
                  <a:pt x="7535" y="2891"/>
                </a:lnTo>
                <a:lnTo>
                  <a:pt x="7538" y="2914"/>
                </a:lnTo>
                <a:lnTo>
                  <a:pt x="7543" y="2937"/>
                </a:lnTo>
                <a:lnTo>
                  <a:pt x="7548" y="2959"/>
                </a:lnTo>
                <a:lnTo>
                  <a:pt x="7555" y="2981"/>
                </a:lnTo>
                <a:lnTo>
                  <a:pt x="7562" y="3001"/>
                </a:lnTo>
                <a:lnTo>
                  <a:pt x="7571" y="3022"/>
                </a:lnTo>
                <a:lnTo>
                  <a:pt x="7579" y="3040"/>
                </a:lnTo>
                <a:lnTo>
                  <a:pt x="7589" y="3059"/>
                </a:lnTo>
                <a:lnTo>
                  <a:pt x="7599" y="3077"/>
                </a:lnTo>
                <a:lnTo>
                  <a:pt x="7611" y="3094"/>
                </a:lnTo>
                <a:lnTo>
                  <a:pt x="7623" y="3110"/>
                </a:lnTo>
                <a:lnTo>
                  <a:pt x="7636" y="3126"/>
                </a:lnTo>
                <a:lnTo>
                  <a:pt x="7649" y="3141"/>
                </a:lnTo>
                <a:lnTo>
                  <a:pt x="7663" y="3154"/>
                </a:lnTo>
                <a:lnTo>
                  <a:pt x="7679" y="3168"/>
                </a:lnTo>
                <a:lnTo>
                  <a:pt x="7694" y="3180"/>
                </a:lnTo>
                <a:lnTo>
                  <a:pt x="7710" y="3191"/>
                </a:lnTo>
                <a:lnTo>
                  <a:pt x="7727" y="3202"/>
                </a:lnTo>
                <a:lnTo>
                  <a:pt x="7744" y="3212"/>
                </a:lnTo>
                <a:lnTo>
                  <a:pt x="7761" y="3221"/>
                </a:lnTo>
                <a:lnTo>
                  <a:pt x="7780" y="3229"/>
                </a:lnTo>
                <a:lnTo>
                  <a:pt x="7799" y="3236"/>
                </a:lnTo>
                <a:lnTo>
                  <a:pt x="7819" y="3242"/>
                </a:lnTo>
                <a:lnTo>
                  <a:pt x="7838" y="3247"/>
                </a:lnTo>
                <a:lnTo>
                  <a:pt x="7858" y="3252"/>
                </a:lnTo>
                <a:lnTo>
                  <a:pt x="7879" y="3255"/>
                </a:lnTo>
                <a:lnTo>
                  <a:pt x="7899" y="3257"/>
                </a:lnTo>
                <a:lnTo>
                  <a:pt x="7921" y="3259"/>
                </a:lnTo>
                <a:lnTo>
                  <a:pt x="7942" y="3259"/>
                </a:lnTo>
                <a:lnTo>
                  <a:pt x="7943" y="3259"/>
                </a:lnTo>
                <a:close/>
                <a:moveTo>
                  <a:pt x="7947" y="3142"/>
                </a:moveTo>
                <a:lnTo>
                  <a:pt x="7933" y="3142"/>
                </a:lnTo>
                <a:lnTo>
                  <a:pt x="7920" y="3141"/>
                </a:lnTo>
                <a:lnTo>
                  <a:pt x="7906" y="3139"/>
                </a:lnTo>
                <a:lnTo>
                  <a:pt x="7893" y="3136"/>
                </a:lnTo>
                <a:lnTo>
                  <a:pt x="7880" y="3133"/>
                </a:lnTo>
                <a:lnTo>
                  <a:pt x="7868" y="3128"/>
                </a:lnTo>
                <a:lnTo>
                  <a:pt x="7855" y="3123"/>
                </a:lnTo>
                <a:lnTo>
                  <a:pt x="7843" y="3118"/>
                </a:lnTo>
                <a:lnTo>
                  <a:pt x="7832" y="3110"/>
                </a:lnTo>
                <a:lnTo>
                  <a:pt x="7821" y="3103"/>
                </a:lnTo>
                <a:lnTo>
                  <a:pt x="7809" y="3096"/>
                </a:lnTo>
                <a:lnTo>
                  <a:pt x="7799" y="3088"/>
                </a:lnTo>
                <a:lnTo>
                  <a:pt x="7789" y="3079"/>
                </a:lnTo>
                <a:lnTo>
                  <a:pt x="7780" y="3069"/>
                </a:lnTo>
                <a:lnTo>
                  <a:pt x="7771" y="3058"/>
                </a:lnTo>
                <a:lnTo>
                  <a:pt x="7761" y="3048"/>
                </a:lnTo>
                <a:lnTo>
                  <a:pt x="7753" y="3037"/>
                </a:lnTo>
                <a:lnTo>
                  <a:pt x="7746" y="3025"/>
                </a:lnTo>
                <a:lnTo>
                  <a:pt x="7738" y="3012"/>
                </a:lnTo>
                <a:lnTo>
                  <a:pt x="7732" y="2999"/>
                </a:lnTo>
                <a:lnTo>
                  <a:pt x="7725" y="2986"/>
                </a:lnTo>
                <a:lnTo>
                  <a:pt x="7720" y="2973"/>
                </a:lnTo>
                <a:lnTo>
                  <a:pt x="7713" y="2958"/>
                </a:lnTo>
                <a:lnTo>
                  <a:pt x="7708" y="2943"/>
                </a:lnTo>
                <a:lnTo>
                  <a:pt x="7704" y="2928"/>
                </a:lnTo>
                <a:lnTo>
                  <a:pt x="7700" y="2912"/>
                </a:lnTo>
                <a:lnTo>
                  <a:pt x="7697" y="2897"/>
                </a:lnTo>
                <a:lnTo>
                  <a:pt x="7695" y="2881"/>
                </a:lnTo>
                <a:lnTo>
                  <a:pt x="7693" y="2864"/>
                </a:lnTo>
                <a:lnTo>
                  <a:pt x="7691" y="2847"/>
                </a:lnTo>
                <a:lnTo>
                  <a:pt x="7690" y="2830"/>
                </a:lnTo>
                <a:lnTo>
                  <a:pt x="7690" y="2812"/>
                </a:lnTo>
                <a:lnTo>
                  <a:pt x="7691" y="2782"/>
                </a:lnTo>
                <a:lnTo>
                  <a:pt x="7694" y="2751"/>
                </a:lnTo>
                <a:lnTo>
                  <a:pt x="7698" y="2720"/>
                </a:lnTo>
                <a:lnTo>
                  <a:pt x="7705" y="2691"/>
                </a:lnTo>
                <a:lnTo>
                  <a:pt x="7709" y="2677"/>
                </a:lnTo>
                <a:lnTo>
                  <a:pt x="7715" y="2662"/>
                </a:lnTo>
                <a:lnTo>
                  <a:pt x="7720" y="2649"/>
                </a:lnTo>
                <a:lnTo>
                  <a:pt x="7725" y="2635"/>
                </a:lnTo>
                <a:lnTo>
                  <a:pt x="7731" y="2621"/>
                </a:lnTo>
                <a:lnTo>
                  <a:pt x="7738" y="2609"/>
                </a:lnTo>
                <a:lnTo>
                  <a:pt x="7745" y="2596"/>
                </a:lnTo>
                <a:lnTo>
                  <a:pt x="7752" y="2585"/>
                </a:lnTo>
                <a:lnTo>
                  <a:pt x="7761" y="2572"/>
                </a:lnTo>
                <a:lnTo>
                  <a:pt x="7770" y="2561"/>
                </a:lnTo>
                <a:lnTo>
                  <a:pt x="7779" y="2551"/>
                </a:lnTo>
                <a:lnTo>
                  <a:pt x="7789" y="2541"/>
                </a:lnTo>
                <a:lnTo>
                  <a:pt x="7799" y="2532"/>
                </a:lnTo>
                <a:lnTo>
                  <a:pt x="7810" y="2523"/>
                </a:lnTo>
                <a:lnTo>
                  <a:pt x="7823" y="2515"/>
                </a:lnTo>
                <a:lnTo>
                  <a:pt x="7834" y="2508"/>
                </a:lnTo>
                <a:lnTo>
                  <a:pt x="7847" y="2501"/>
                </a:lnTo>
                <a:lnTo>
                  <a:pt x="7860" y="2496"/>
                </a:lnTo>
                <a:lnTo>
                  <a:pt x="7875" y="2491"/>
                </a:lnTo>
                <a:lnTo>
                  <a:pt x="7889" y="2487"/>
                </a:lnTo>
                <a:lnTo>
                  <a:pt x="7903" y="2483"/>
                </a:lnTo>
                <a:lnTo>
                  <a:pt x="7920" y="2480"/>
                </a:lnTo>
                <a:lnTo>
                  <a:pt x="7936" y="2479"/>
                </a:lnTo>
                <a:lnTo>
                  <a:pt x="7952" y="2478"/>
                </a:lnTo>
                <a:lnTo>
                  <a:pt x="7970" y="2479"/>
                </a:lnTo>
                <a:lnTo>
                  <a:pt x="7986" y="2480"/>
                </a:lnTo>
                <a:lnTo>
                  <a:pt x="8001" y="2484"/>
                </a:lnTo>
                <a:lnTo>
                  <a:pt x="8017" y="2487"/>
                </a:lnTo>
                <a:lnTo>
                  <a:pt x="8031" y="2491"/>
                </a:lnTo>
                <a:lnTo>
                  <a:pt x="8045" y="2497"/>
                </a:lnTo>
                <a:lnTo>
                  <a:pt x="8058" y="2503"/>
                </a:lnTo>
                <a:lnTo>
                  <a:pt x="8071" y="2509"/>
                </a:lnTo>
                <a:lnTo>
                  <a:pt x="8083" y="2517"/>
                </a:lnTo>
                <a:lnTo>
                  <a:pt x="8094" y="2525"/>
                </a:lnTo>
                <a:lnTo>
                  <a:pt x="8104" y="2535"/>
                </a:lnTo>
                <a:lnTo>
                  <a:pt x="8115" y="2544"/>
                </a:lnTo>
                <a:lnTo>
                  <a:pt x="8125" y="2554"/>
                </a:lnTo>
                <a:lnTo>
                  <a:pt x="8134" y="2565"/>
                </a:lnTo>
                <a:lnTo>
                  <a:pt x="8142" y="2576"/>
                </a:lnTo>
                <a:lnTo>
                  <a:pt x="8150" y="2588"/>
                </a:lnTo>
                <a:lnTo>
                  <a:pt x="8157" y="2600"/>
                </a:lnTo>
                <a:lnTo>
                  <a:pt x="8165" y="2613"/>
                </a:lnTo>
                <a:lnTo>
                  <a:pt x="8171" y="2625"/>
                </a:lnTo>
                <a:lnTo>
                  <a:pt x="8177" y="2639"/>
                </a:lnTo>
                <a:lnTo>
                  <a:pt x="8182" y="2653"/>
                </a:lnTo>
                <a:lnTo>
                  <a:pt x="8187" y="2666"/>
                </a:lnTo>
                <a:lnTo>
                  <a:pt x="8192" y="2681"/>
                </a:lnTo>
                <a:lnTo>
                  <a:pt x="8195" y="2694"/>
                </a:lnTo>
                <a:lnTo>
                  <a:pt x="8202" y="2722"/>
                </a:lnTo>
                <a:lnTo>
                  <a:pt x="8206" y="2751"/>
                </a:lnTo>
                <a:lnTo>
                  <a:pt x="8208" y="2780"/>
                </a:lnTo>
                <a:lnTo>
                  <a:pt x="8210" y="2807"/>
                </a:lnTo>
                <a:lnTo>
                  <a:pt x="8210" y="2825"/>
                </a:lnTo>
                <a:lnTo>
                  <a:pt x="8208" y="2843"/>
                </a:lnTo>
                <a:lnTo>
                  <a:pt x="8206" y="2860"/>
                </a:lnTo>
                <a:lnTo>
                  <a:pt x="8204" y="2878"/>
                </a:lnTo>
                <a:lnTo>
                  <a:pt x="8202" y="2894"/>
                </a:lnTo>
                <a:lnTo>
                  <a:pt x="8198" y="2910"/>
                </a:lnTo>
                <a:lnTo>
                  <a:pt x="8194" y="2927"/>
                </a:lnTo>
                <a:lnTo>
                  <a:pt x="8190" y="2942"/>
                </a:lnTo>
                <a:lnTo>
                  <a:pt x="8185" y="2956"/>
                </a:lnTo>
                <a:lnTo>
                  <a:pt x="8179" y="2972"/>
                </a:lnTo>
                <a:lnTo>
                  <a:pt x="8173" y="2985"/>
                </a:lnTo>
                <a:lnTo>
                  <a:pt x="8167" y="2999"/>
                </a:lnTo>
                <a:lnTo>
                  <a:pt x="8160" y="3012"/>
                </a:lnTo>
                <a:lnTo>
                  <a:pt x="8151" y="3025"/>
                </a:lnTo>
                <a:lnTo>
                  <a:pt x="8144" y="3037"/>
                </a:lnTo>
                <a:lnTo>
                  <a:pt x="8135" y="3048"/>
                </a:lnTo>
                <a:lnTo>
                  <a:pt x="8126" y="3058"/>
                </a:lnTo>
                <a:lnTo>
                  <a:pt x="8117" y="3069"/>
                </a:lnTo>
                <a:lnTo>
                  <a:pt x="8107" y="3079"/>
                </a:lnTo>
                <a:lnTo>
                  <a:pt x="8097" y="3088"/>
                </a:lnTo>
                <a:lnTo>
                  <a:pt x="8086" y="3096"/>
                </a:lnTo>
                <a:lnTo>
                  <a:pt x="8076" y="3104"/>
                </a:lnTo>
                <a:lnTo>
                  <a:pt x="8065" y="3111"/>
                </a:lnTo>
                <a:lnTo>
                  <a:pt x="8052" y="3118"/>
                </a:lnTo>
                <a:lnTo>
                  <a:pt x="8041" y="3123"/>
                </a:lnTo>
                <a:lnTo>
                  <a:pt x="8029" y="3128"/>
                </a:lnTo>
                <a:lnTo>
                  <a:pt x="8016" y="3133"/>
                </a:lnTo>
                <a:lnTo>
                  <a:pt x="8003" y="3136"/>
                </a:lnTo>
                <a:lnTo>
                  <a:pt x="7990" y="3139"/>
                </a:lnTo>
                <a:lnTo>
                  <a:pt x="7977" y="3141"/>
                </a:lnTo>
                <a:lnTo>
                  <a:pt x="7963" y="3142"/>
                </a:lnTo>
                <a:lnTo>
                  <a:pt x="7949" y="3142"/>
                </a:lnTo>
                <a:lnTo>
                  <a:pt x="7947" y="3142"/>
                </a:lnTo>
                <a:close/>
                <a:moveTo>
                  <a:pt x="6652" y="3180"/>
                </a:moveTo>
                <a:lnTo>
                  <a:pt x="6664" y="3188"/>
                </a:lnTo>
                <a:lnTo>
                  <a:pt x="6679" y="3195"/>
                </a:lnTo>
                <a:lnTo>
                  <a:pt x="6694" y="3202"/>
                </a:lnTo>
                <a:lnTo>
                  <a:pt x="6710" y="3209"/>
                </a:lnTo>
                <a:lnTo>
                  <a:pt x="6728" y="3217"/>
                </a:lnTo>
                <a:lnTo>
                  <a:pt x="6746" y="3223"/>
                </a:lnTo>
                <a:lnTo>
                  <a:pt x="6765" y="3229"/>
                </a:lnTo>
                <a:lnTo>
                  <a:pt x="6785" y="3235"/>
                </a:lnTo>
                <a:lnTo>
                  <a:pt x="6806" y="3240"/>
                </a:lnTo>
                <a:lnTo>
                  <a:pt x="6827" y="3244"/>
                </a:lnTo>
                <a:lnTo>
                  <a:pt x="6848" y="3248"/>
                </a:lnTo>
                <a:lnTo>
                  <a:pt x="6869" y="3251"/>
                </a:lnTo>
                <a:lnTo>
                  <a:pt x="6892" y="3254"/>
                </a:lnTo>
                <a:lnTo>
                  <a:pt x="6913" y="3256"/>
                </a:lnTo>
                <a:lnTo>
                  <a:pt x="6936" y="3257"/>
                </a:lnTo>
                <a:lnTo>
                  <a:pt x="6957" y="3258"/>
                </a:lnTo>
                <a:lnTo>
                  <a:pt x="6983" y="3257"/>
                </a:lnTo>
                <a:lnTo>
                  <a:pt x="7008" y="3256"/>
                </a:lnTo>
                <a:lnTo>
                  <a:pt x="7033" y="3254"/>
                </a:lnTo>
                <a:lnTo>
                  <a:pt x="7056" y="3250"/>
                </a:lnTo>
                <a:lnTo>
                  <a:pt x="7079" y="3247"/>
                </a:lnTo>
                <a:lnTo>
                  <a:pt x="7100" y="3242"/>
                </a:lnTo>
                <a:lnTo>
                  <a:pt x="7122" y="3236"/>
                </a:lnTo>
                <a:lnTo>
                  <a:pt x="7141" y="3230"/>
                </a:lnTo>
                <a:lnTo>
                  <a:pt x="7160" y="3223"/>
                </a:lnTo>
                <a:lnTo>
                  <a:pt x="7179" y="3215"/>
                </a:lnTo>
                <a:lnTo>
                  <a:pt x="7196" y="3206"/>
                </a:lnTo>
                <a:lnTo>
                  <a:pt x="7213" y="3197"/>
                </a:lnTo>
                <a:lnTo>
                  <a:pt x="7229" y="3187"/>
                </a:lnTo>
                <a:lnTo>
                  <a:pt x="7244" y="3177"/>
                </a:lnTo>
                <a:lnTo>
                  <a:pt x="7258" y="3166"/>
                </a:lnTo>
                <a:lnTo>
                  <a:pt x="7272" y="3154"/>
                </a:lnTo>
                <a:lnTo>
                  <a:pt x="7284" y="3142"/>
                </a:lnTo>
                <a:lnTo>
                  <a:pt x="7295" y="3130"/>
                </a:lnTo>
                <a:lnTo>
                  <a:pt x="7306" y="3117"/>
                </a:lnTo>
                <a:lnTo>
                  <a:pt x="7316" y="3103"/>
                </a:lnTo>
                <a:lnTo>
                  <a:pt x="7326" y="3089"/>
                </a:lnTo>
                <a:lnTo>
                  <a:pt x="7334" y="3075"/>
                </a:lnTo>
                <a:lnTo>
                  <a:pt x="7342" y="3059"/>
                </a:lnTo>
                <a:lnTo>
                  <a:pt x="7348" y="3044"/>
                </a:lnTo>
                <a:lnTo>
                  <a:pt x="7354" y="3029"/>
                </a:lnTo>
                <a:lnTo>
                  <a:pt x="7359" y="3013"/>
                </a:lnTo>
                <a:lnTo>
                  <a:pt x="7364" y="2997"/>
                </a:lnTo>
                <a:lnTo>
                  <a:pt x="7368" y="2981"/>
                </a:lnTo>
                <a:lnTo>
                  <a:pt x="7371" y="2964"/>
                </a:lnTo>
                <a:lnTo>
                  <a:pt x="7373" y="2947"/>
                </a:lnTo>
                <a:lnTo>
                  <a:pt x="7374" y="2931"/>
                </a:lnTo>
                <a:lnTo>
                  <a:pt x="7374" y="2913"/>
                </a:lnTo>
                <a:lnTo>
                  <a:pt x="7374" y="2897"/>
                </a:lnTo>
                <a:lnTo>
                  <a:pt x="7373" y="2882"/>
                </a:lnTo>
                <a:lnTo>
                  <a:pt x="7372" y="2866"/>
                </a:lnTo>
                <a:lnTo>
                  <a:pt x="7370" y="2851"/>
                </a:lnTo>
                <a:lnTo>
                  <a:pt x="7366" y="2837"/>
                </a:lnTo>
                <a:lnTo>
                  <a:pt x="7363" y="2823"/>
                </a:lnTo>
                <a:lnTo>
                  <a:pt x="7359" y="2809"/>
                </a:lnTo>
                <a:lnTo>
                  <a:pt x="7355" y="2796"/>
                </a:lnTo>
                <a:lnTo>
                  <a:pt x="7350" y="2783"/>
                </a:lnTo>
                <a:lnTo>
                  <a:pt x="7344" y="2770"/>
                </a:lnTo>
                <a:lnTo>
                  <a:pt x="7338" y="2758"/>
                </a:lnTo>
                <a:lnTo>
                  <a:pt x="7332" y="2746"/>
                </a:lnTo>
                <a:lnTo>
                  <a:pt x="7324" y="2735"/>
                </a:lnTo>
                <a:lnTo>
                  <a:pt x="7315" y="2723"/>
                </a:lnTo>
                <a:lnTo>
                  <a:pt x="7307" y="2712"/>
                </a:lnTo>
                <a:lnTo>
                  <a:pt x="7298" y="2702"/>
                </a:lnTo>
                <a:lnTo>
                  <a:pt x="7288" y="2692"/>
                </a:lnTo>
                <a:lnTo>
                  <a:pt x="7278" y="2682"/>
                </a:lnTo>
                <a:lnTo>
                  <a:pt x="7267" y="2671"/>
                </a:lnTo>
                <a:lnTo>
                  <a:pt x="7255" y="2662"/>
                </a:lnTo>
                <a:lnTo>
                  <a:pt x="7231" y="2644"/>
                </a:lnTo>
                <a:lnTo>
                  <a:pt x="7203" y="2625"/>
                </a:lnTo>
                <a:lnTo>
                  <a:pt x="7174" y="2609"/>
                </a:lnTo>
                <a:lnTo>
                  <a:pt x="7142" y="2593"/>
                </a:lnTo>
                <a:lnTo>
                  <a:pt x="7107" y="2577"/>
                </a:lnTo>
                <a:lnTo>
                  <a:pt x="7070" y="2562"/>
                </a:lnTo>
                <a:lnTo>
                  <a:pt x="7041" y="2550"/>
                </a:lnTo>
                <a:lnTo>
                  <a:pt x="7013" y="2539"/>
                </a:lnTo>
                <a:lnTo>
                  <a:pt x="6988" y="2526"/>
                </a:lnTo>
                <a:lnTo>
                  <a:pt x="6964" y="2515"/>
                </a:lnTo>
                <a:lnTo>
                  <a:pt x="6942" y="2503"/>
                </a:lnTo>
                <a:lnTo>
                  <a:pt x="6923" y="2491"/>
                </a:lnTo>
                <a:lnTo>
                  <a:pt x="6905" y="2477"/>
                </a:lnTo>
                <a:lnTo>
                  <a:pt x="6890" y="2465"/>
                </a:lnTo>
                <a:lnTo>
                  <a:pt x="6877" y="2451"/>
                </a:lnTo>
                <a:lnTo>
                  <a:pt x="6864" y="2437"/>
                </a:lnTo>
                <a:lnTo>
                  <a:pt x="6855" y="2422"/>
                </a:lnTo>
                <a:lnTo>
                  <a:pt x="6847" y="2406"/>
                </a:lnTo>
                <a:lnTo>
                  <a:pt x="6841" y="2390"/>
                </a:lnTo>
                <a:lnTo>
                  <a:pt x="6837" y="2372"/>
                </a:lnTo>
                <a:lnTo>
                  <a:pt x="6834" y="2353"/>
                </a:lnTo>
                <a:lnTo>
                  <a:pt x="6833" y="2332"/>
                </a:lnTo>
                <a:lnTo>
                  <a:pt x="6834" y="2317"/>
                </a:lnTo>
                <a:lnTo>
                  <a:pt x="6836" y="2302"/>
                </a:lnTo>
                <a:lnTo>
                  <a:pt x="6840" y="2286"/>
                </a:lnTo>
                <a:lnTo>
                  <a:pt x="6845" y="2270"/>
                </a:lnTo>
                <a:lnTo>
                  <a:pt x="6852" y="2255"/>
                </a:lnTo>
                <a:lnTo>
                  <a:pt x="6861" y="2241"/>
                </a:lnTo>
                <a:lnTo>
                  <a:pt x="6871" y="2226"/>
                </a:lnTo>
                <a:lnTo>
                  <a:pt x="6885" y="2213"/>
                </a:lnTo>
                <a:lnTo>
                  <a:pt x="6891" y="2207"/>
                </a:lnTo>
                <a:lnTo>
                  <a:pt x="6899" y="2201"/>
                </a:lnTo>
                <a:lnTo>
                  <a:pt x="6906" y="2195"/>
                </a:lnTo>
                <a:lnTo>
                  <a:pt x="6915" y="2188"/>
                </a:lnTo>
                <a:lnTo>
                  <a:pt x="6925" y="2183"/>
                </a:lnTo>
                <a:lnTo>
                  <a:pt x="6934" y="2179"/>
                </a:lnTo>
                <a:lnTo>
                  <a:pt x="6944" y="2174"/>
                </a:lnTo>
                <a:lnTo>
                  <a:pt x="6954" y="2170"/>
                </a:lnTo>
                <a:lnTo>
                  <a:pt x="6965" y="2166"/>
                </a:lnTo>
                <a:lnTo>
                  <a:pt x="6977" y="2163"/>
                </a:lnTo>
                <a:lnTo>
                  <a:pt x="6989" y="2161"/>
                </a:lnTo>
                <a:lnTo>
                  <a:pt x="7002" y="2158"/>
                </a:lnTo>
                <a:lnTo>
                  <a:pt x="7015" y="2156"/>
                </a:lnTo>
                <a:lnTo>
                  <a:pt x="7029" y="2155"/>
                </a:lnTo>
                <a:lnTo>
                  <a:pt x="7043" y="2154"/>
                </a:lnTo>
                <a:lnTo>
                  <a:pt x="7058" y="2154"/>
                </a:lnTo>
                <a:lnTo>
                  <a:pt x="7078" y="2154"/>
                </a:lnTo>
                <a:lnTo>
                  <a:pt x="7097" y="2155"/>
                </a:lnTo>
                <a:lnTo>
                  <a:pt x="7116" y="2157"/>
                </a:lnTo>
                <a:lnTo>
                  <a:pt x="7134" y="2159"/>
                </a:lnTo>
                <a:lnTo>
                  <a:pt x="7151" y="2162"/>
                </a:lnTo>
                <a:lnTo>
                  <a:pt x="7167" y="2166"/>
                </a:lnTo>
                <a:lnTo>
                  <a:pt x="7183" y="2169"/>
                </a:lnTo>
                <a:lnTo>
                  <a:pt x="7197" y="2173"/>
                </a:lnTo>
                <a:lnTo>
                  <a:pt x="7225" y="2182"/>
                </a:lnTo>
                <a:lnTo>
                  <a:pt x="7248" y="2192"/>
                </a:lnTo>
                <a:lnTo>
                  <a:pt x="7267" y="2202"/>
                </a:lnTo>
                <a:lnTo>
                  <a:pt x="7284" y="2211"/>
                </a:lnTo>
                <a:lnTo>
                  <a:pt x="7326" y="2082"/>
                </a:lnTo>
                <a:lnTo>
                  <a:pt x="7305" y="2072"/>
                </a:lnTo>
                <a:lnTo>
                  <a:pt x="7281" y="2062"/>
                </a:lnTo>
                <a:lnTo>
                  <a:pt x="7252" y="2053"/>
                </a:lnTo>
                <a:lnTo>
                  <a:pt x="7221" y="2044"/>
                </a:lnTo>
                <a:lnTo>
                  <a:pt x="7204" y="2039"/>
                </a:lnTo>
                <a:lnTo>
                  <a:pt x="7186" y="2036"/>
                </a:lnTo>
                <a:lnTo>
                  <a:pt x="7167" y="2033"/>
                </a:lnTo>
                <a:lnTo>
                  <a:pt x="7148" y="2031"/>
                </a:lnTo>
                <a:lnTo>
                  <a:pt x="7128" y="2028"/>
                </a:lnTo>
                <a:lnTo>
                  <a:pt x="7107" y="2027"/>
                </a:lnTo>
                <a:lnTo>
                  <a:pt x="7086" y="2026"/>
                </a:lnTo>
                <a:lnTo>
                  <a:pt x="7063" y="2026"/>
                </a:lnTo>
                <a:lnTo>
                  <a:pt x="7042" y="2026"/>
                </a:lnTo>
                <a:lnTo>
                  <a:pt x="7020" y="2027"/>
                </a:lnTo>
                <a:lnTo>
                  <a:pt x="7000" y="2029"/>
                </a:lnTo>
                <a:lnTo>
                  <a:pt x="6980" y="2032"/>
                </a:lnTo>
                <a:lnTo>
                  <a:pt x="6960" y="2035"/>
                </a:lnTo>
                <a:lnTo>
                  <a:pt x="6942" y="2039"/>
                </a:lnTo>
                <a:lnTo>
                  <a:pt x="6923" y="2045"/>
                </a:lnTo>
                <a:lnTo>
                  <a:pt x="6905" y="2051"/>
                </a:lnTo>
                <a:lnTo>
                  <a:pt x="6888" y="2057"/>
                </a:lnTo>
                <a:lnTo>
                  <a:pt x="6870" y="2064"/>
                </a:lnTo>
                <a:lnTo>
                  <a:pt x="6854" y="2071"/>
                </a:lnTo>
                <a:lnTo>
                  <a:pt x="6839" y="2079"/>
                </a:lnTo>
                <a:lnTo>
                  <a:pt x="6824" y="2088"/>
                </a:lnTo>
                <a:lnTo>
                  <a:pt x="6809" y="2098"/>
                </a:lnTo>
                <a:lnTo>
                  <a:pt x="6796" y="2108"/>
                </a:lnTo>
                <a:lnTo>
                  <a:pt x="6783" y="2118"/>
                </a:lnTo>
                <a:lnTo>
                  <a:pt x="6770" y="2129"/>
                </a:lnTo>
                <a:lnTo>
                  <a:pt x="6759" y="2142"/>
                </a:lnTo>
                <a:lnTo>
                  <a:pt x="6748" y="2154"/>
                </a:lnTo>
                <a:lnTo>
                  <a:pt x="6738" y="2166"/>
                </a:lnTo>
                <a:lnTo>
                  <a:pt x="6729" y="2179"/>
                </a:lnTo>
                <a:lnTo>
                  <a:pt x="6719" y="2193"/>
                </a:lnTo>
                <a:lnTo>
                  <a:pt x="6711" y="2207"/>
                </a:lnTo>
                <a:lnTo>
                  <a:pt x="6704" y="2221"/>
                </a:lnTo>
                <a:lnTo>
                  <a:pt x="6698" y="2236"/>
                </a:lnTo>
                <a:lnTo>
                  <a:pt x="6693" y="2252"/>
                </a:lnTo>
                <a:lnTo>
                  <a:pt x="6688" y="2267"/>
                </a:lnTo>
                <a:lnTo>
                  <a:pt x="6684" y="2283"/>
                </a:lnTo>
                <a:lnTo>
                  <a:pt x="6681" y="2300"/>
                </a:lnTo>
                <a:lnTo>
                  <a:pt x="6679" y="2316"/>
                </a:lnTo>
                <a:lnTo>
                  <a:pt x="6678" y="2333"/>
                </a:lnTo>
                <a:lnTo>
                  <a:pt x="6677" y="2351"/>
                </a:lnTo>
                <a:lnTo>
                  <a:pt x="6677" y="2366"/>
                </a:lnTo>
                <a:lnTo>
                  <a:pt x="6679" y="2381"/>
                </a:lnTo>
                <a:lnTo>
                  <a:pt x="6680" y="2396"/>
                </a:lnTo>
                <a:lnTo>
                  <a:pt x="6683" y="2410"/>
                </a:lnTo>
                <a:lnTo>
                  <a:pt x="6686" y="2424"/>
                </a:lnTo>
                <a:lnTo>
                  <a:pt x="6689" y="2438"/>
                </a:lnTo>
                <a:lnTo>
                  <a:pt x="6694" y="2451"/>
                </a:lnTo>
                <a:lnTo>
                  <a:pt x="6699" y="2464"/>
                </a:lnTo>
                <a:lnTo>
                  <a:pt x="6704" y="2477"/>
                </a:lnTo>
                <a:lnTo>
                  <a:pt x="6710" y="2490"/>
                </a:lnTo>
                <a:lnTo>
                  <a:pt x="6717" y="2501"/>
                </a:lnTo>
                <a:lnTo>
                  <a:pt x="6726" y="2513"/>
                </a:lnTo>
                <a:lnTo>
                  <a:pt x="6734" y="2524"/>
                </a:lnTo>
                <a:lnTo>
                  <a:pt x="6742" y="2536"/>
                </a:lnTo>
                <a:lnTo>
                  <a:pt x="6751" y="2546"/>
                </a:lnTo>
                <a:lnTo>
                  <a:pt x="6761" y="2557"/>
                </a:lnTo>
                <a:lnTo>
                  <a:pt x="6771" y="2567"/>
                </a:lnTo>
                <a:lnTo>
                  <a:pt x="6783" y="2576"/>
                </a:lnTo>
                <a:lnTo>
                  <a:pt x="6795" y="2587"/>
                </a:lnTo>
                <a:lnTo>
                  <a:pt x="6807" y="2596"/>
                </a:lnTo>
                <a:lnTo>
                  <a:pt x="6833" y="2613"/>
                </a:lnTo>
                <a:lnTo>
                  <a:pt x="6861" y="2631"/>
                </a:lnTo>
                <a:lnTo>
                  <a:pt x="6891" y="2646"/>
                </a:lnTo>
                <a:lnTo>
                  <a:pt x="6923" y="2661"/>
                </a:lnTo>
                <a:lnTo>
                  <a:pt x="6957" y="2674"/>
                </a:lnTo>
                <a:lnTo>
                  <a:pt x="6993" y="2688"/>
                </a:lnTo>
                <a:lnTo>
                  <a:pt x="7022" y="2699"/>
                </a:lnTo>
                <a:lnTo>
                  <a:pt x="7049" y="2711"/>
                </a:lnTo>
                <a:lnTo>
                  <a:pt x="7074" y="2722"/>
                </a:lnTo>
                <a:lnTo>
                  <a:pt x="7096" y="2735"/>
                </a:lnTo>
                <a:lnTo>
                  <a:pt x="7116" y="2747"/>
                </a:lnTo>
                <a:lnTo>
                  <a:pt x="7135" y="2760"/>
                </a:lnTo>
                <a:lnTo>
                  <a:pt x="7151" y="2774"/>
                </a:lnTo>
                <a:lnTo>
                  <a:pt x="7165" y="2788"/>
                </a:lnTo>
                <a:lnTo>
                  <a:pt x="7179" y="2802"/>
                </a:lnTo>
                <a:lnTo>
                  <a:pt x="7189" y="2817"/>
                </a:lnTo>
                <a:lnTo>
                  <a:pt x="7198" y="2834"/>
                </a:lnTo>
                <a:lnTo>
                  <a:pt x="7205" y="2850"/>
                </a:lnTo>
                <a:lnTo>
                  <a:pt x="7211" y="2867"/>
                </a:lnTo>
                <a:lnTo>
                  <a:pt x="7214" y="2886"/>
                </a:lnTo>
                <a:lnTo>
                  <a:pt x="7217" y="2905"/>
                </a:lnTo>
                <a:lnTo>
                  <a:pt x="7217" y="2926"/>
                </a:lnTo>
                <a:lnTo>
                  <a:pt x="7217" y="2937"/>
                </a:lnTo>
                <a:lnTo>
                  <a:pt x="7216" y="2948"/>
                </a:lnTo>
                <a:lnTo>
                  <a:pt x="7215" y="2958"/>
                </a:lnTo>
                <a:lnTo>
                  <a:pt x="7213" y="2970"/>
                </a:lnTo>
                <a:lnTo>
                  <a:pt x="7211" y="2980"/>
                </a:lnTo>
                <a:lnTo>
                  <a:pt x="7208" y="2989"/>
                </a:lnTo>
                <a:lnTo>
                  <a:pt x="7205" y="2999"/>
                </a:lnTo>
                <a:lnTo>
                  <a:pt x="7201" y="3008"/>
                </a:lnTo>
                <a:lnTo>
                  <a:pt x="7197" y="3018"/>
                </a:lnTo>
                <a:lnTo>
                  <a:pt x="7192" y="3027"/>
                </a:lnTo>
                <a:lnTo>
                  <a:pt x="7186" y="3035"/>
                </a:lnTo>
                <a:lnTo>
                  <a:pt x="7181" y="3043"/>
                </a:lnTo>
                <a:lnTo>
                  <a:pt x="7174" y="3051"/>
                </a:lnTo>
                <a:lnTo>
                  <a:pt x="7167" y="3058"/>
                </a:lnTo>
                <a:lnTo>
                  <a:pt x="7160" y="3066"/>
                </a:lnTo>
                <a:lnTo>
                  <a:pt x="7152" y="3073"/>
                </a:lnTo>
                <a:lnTo>
                  <a:pt x="7144" y="3079"/>
                </a:lnTo>
                <a:lnTo>
                  <a:pt x="7135" y="3085"/>
                </a:lnTo>
                <a:lnTo>
                  <a:pt x="7126" y="3091"/>
                </a:lnTo>
                <a:lnTo>
                  <a:pt x="7116" y="3096"/>
                </a:lnTo>
                <a:lnTo>
                  <a:pt x="7106" y="3101"/>
                </a:lnTo>
                <a:lnTo>
                  <a:pt x="7096" y="3105"/>
                </a:lnTo>
                <a:lnTo>
                  <a:pt x="7085" y="3109"/>
                </a:lnTo>
                <a:lnTo>
                  <a:pt x="7074" y="3113"/>
                </a:lnTo>
                <a:lnTo>
                  <a:pt x="7049" y="3120"/>
                </a:lnTo>
                <a:lnTo>
                  <a:pt x="7024" y="3125"/>
                </a:lnTo>
                <a:lnTo>
                  <a:pt x="6997" y="3128"/>
                </a:lnTo>
                <a:lnTo>
                  <a:pt x="6967" y="3128"/>
                </a:lnTo>
                <a:lnTo>
                  <a:pt x="6948" y="3128"/>
                </a:lnTo>
                <a:lnTo>
                  <a:pt x="6928" y="3127"/>
                </a:lnTo>
                <a:lnTo>
                  <a:pt x="6908" y="3125"/>
                </a:lnTo>
                <a:lnTo>
                  <a:pt x="6890" y="3123"/>
                </a:lnTo>
                <a:lnTo>
                  <a:pt x="6870" y="3119"/>
                </a:lnTo>
                <a:lnTo>
                  <a:pt x="6852" y="3116"/>
                </a:lnTo>
                <a:lnTo>
                  <a:pt x="6834" y="3111"/>
                </a:lnTo>
                <a:lnTo>
                  <a:pt x="6816" y="3106"/>
                </a:lnTo>
                <a:lnTo>
                  <a:pt x="6799" y="3100"/>
                </a:lnTo>
                <a:lnTo>
                  <a:pt x="6782" y="3095"/>
                </a:lnTo>
                <a:lnTo>
                  <a:pt x="6765" y="3089"/>
                </a:lnTo>
                <a:lnTo>
                  <a:pt x="6750" y="3082"/>
                </a:lnTo>
                <a:lnTo>
                  <a:pt x="6735" y="3075"/>
                </a:lnTo>
                <a:lnTo>
                  <a:pt x="6720" y="3068"/>
                </a:lnTo>
                <a:lnTo>
                  <a:pt x="6706" y="3059"/>
                </a:lnTo>
                <a:lnTo>
                  <a:pt x="6693" y="3052"/>
                </a:lnTo>
                <a:lnTo>
                  <a:pt x="6652" y="3180"/>
                </a:lnTo>
                <a:close/>
                <a:moveTo>
                  <a:pt x="5569" y="3197"/>
                </a:moveTo>
                <a:lnTo>
                  <a:pt x="5594" y="3210"/>
                </a:lnTo>
                <a:lnTo>
                  <a:pt x="5619" y="3222"/>
                </a:lnTo>
                <a:lnTo>
                  <a:pt x="5648" y="3232"/>
                </a:lnTo>
                <a:lnTo>
                  <a:pt x="5677" y="3241"/>
                </a:lnTo>
                <a:lnTo>
                  <a:pt x="5709" y="3248"/>
                </a:lnTo>
                <a:lnTo>
                  <a:pt x="5742" y="3253"/>
                </a:lnTo>
                <a:lnTo>
                  <a:pt x="5759" y="3255"/>
                </a:lnTo>
                <a:lnTo>
                  <a:pt x="5775" y="3257"/>
                </a:lnTo>
                <a:lnTo>
                  <a:pt x="5794" y="3257"/>
                </a:lnTo>
                <a:lnTo>
                  <a:pt x="5811" y="3258"/>
                </a:lnTo>
                <a:lnTo>
                  <a:pt x="5829" y="3257"/>
                </a:lnTo>
                <a:lnTo>
                  <a:pt x="5848" y="3256"/>
                </a:lnTo>
                <a:lnTo>
                  <a:pt x="5865" y="3255"/>
                </a:lnTo>
                <a:lnTo>
                  <a:pt x="5882" y="3253"/>
                </a:lnTo>
                <a:lnTo>
                  <a:pt x="5899" y="3250"/>
                </a:lnTo>
                <a:lnTo>
                  <a:pt x="5915" y="3247"/>
                </a:lnTo>
                <a:lnTo>
                  <a:pt x="5930" y="3243"/>
                </a:lnTo>
                <a:lnTo>
                  <a:pt x="5945" y="3239"/>
                </a:lnTo>
                <a:lnTo>
                  <a:pt x="5960" y="3234"/>
                </a:lnTo>
                <a:lnTo>
                  <a:pt x="5973" y="3229"/>
                </a:lnTo>
                <a:lnTo>
                  <a:pt x="5987" y="3223"/>
                </a:lnTo>
                <a:lnTo>
                  <a:pt x="6000" y="3217"/>
                </a:lnTo>
                <a:lnTo>
                  <a:pt x="6012" y="3209"/>
                </a:lnTo>
                <a:lnTo>
                  <a:pt x="6024" y="3202"/>
                </a:lnTo>
                <a:lnTo>
                  <a:pt x="6036" y="3194"/>
                </a:lnTo>
                <a:lnTo>
                  <a:pt x="6046" y="3186"/>
                </a:lnTo>
                <a:lnTo>
                  <a:pt x="6056" y="3177"/>
                </a:lnTo>
                <a:lnTo>
                  <a:pt x="6065" y="3168"/>
                </a:lnTo>
                <a:lnTo>
                  <a:pt x="6073" y="3157"/>
                </a:lnTo>
                <a:lnTo>
                  <a:pt x="6082" y="3148"/>
                </a:lnTo>
                <a:lnTo>
                  <a:pt x="6090" y="3137"/>
                </a:lnTo>
                <a:lnTo>
                  <a:pt x="6097" y="3127"/>
                </a:lnTo>
                <a:lnTo>
                  <a:pt x="6103" y="3116"/>
                </a:lnTo>
                <a:lnTo>
                  <a:pt x="6108" y="3103"/>
                </a:lnTo>
                <a:lnTo>
                  <a:pt x="6113" y="3092"/>
                </a:lnTo>
                <a:lnTo>
                  <a:pt x="6118" y="3079"/>
                </a:lnTo>
                <a:lnTo>
                  <a:pt x="6121" y="3067"/>
                </a:lnTo>
                <a:lnTo>
                  <a:pt x="6124" y="3053"/>
                </a:lnTo>
                <a:lnTo>
                  <a:pt x="6127" y="3040"/>
                </a:lnTo>
                <a:lnTo>
                  <a:pt x="6128" y="3027"/>
                </a:lnTo>
                <a:lnTo>
                  <a:pt x="6129" y="3012"/>
                </a:lnTo>
                <a:lnTo>
                  <a:pt x="6131" y="2998"/>
                </a:lnTo>
                <a:lnTo>
                  <a:pt x="6129" y="2976"/>
                </a:lnTo>
                <a:lnTo>
                  <a:pt x="6126" y="2953"/>
                </a:lnTo>
                <a:lnTo>
                  <a:pt x="6122" y="2932"/>
                </a:lnTo>
                <a:lnTo>
                  <a:pt x="6115" y="2912"/>
                </a:lnTo>
                <a:lnTo>
                  <a:pt x="6108" y="2893"/>
                </a:lnTo>
                <a:lnTo>
                  <a:pt x="6098" y="2876"/>
                </a:lnTo>
                <a:lnTo>
                  <a:pt x="6086" y="2858"/>
                </a:lnTo>
                <a:lnTo>
                  <a:pt x="6072" y="2843"/>
                </a:lnTo>
                <a:lnTo>
                  <a:pt x="6058" y="2828"/>
                </a:lnTo>
                <a:lnTo>
                  <a:pt x="6041" y="2813"/>
                </a:lnTo>
                <a:lnTo>
                  <a:pt x="6022" y="2800"/>
                </a:lnTo>
                <a:lnTo>
                  <a:pt x="6002" y="2787"/>
                </a:lnTo>
                <a:lnTo>
                  <a:pt x="5980" y="2775"/>
                </a:lnTo>
                <a:lnTo>
                  <a:pt x="5957" y="2763"/>
                </a:lnTo>
                <a:lnTo>
                  <a:pt x="5931" y="2752"/>
                </a:lnTo>
                <a:lnTo>
                  <a:pt x="5905" y="2741"/>
                </a:lnTo>
                <a:lnTo>
                  <a:pt x="5866" y="2726"/>
                </a:lnTo>
                <a:lnTo>
                  <a:pt x="5832" y="2709"/>
                </a:lnTo>
                <a:lnTo>
                  <a:pt x="5818" y="2702"/>
                </a:lnTo>
                <a:lnTo>
                  <a:pt x="5805" y="2694"/>
                </a:lnTo>
                <a:lnTo>
                  <a:pt x="5793" y="2686"/>
                </a:lnTo>
                <a:lnTo>
                  <a:pt x="5782" y="2678"/>
                </a:lnTo>
                <a:lnTo>
                  <a:pt x="5773" y="2669"/>
                </a:lnTo>
                <a:lnTo>
                  <a:pt x="5765" y="2660"/>
                </a:lnTo>
                <a:lnTo>
                  <a:pt x="5758" y="2651"/>
                </a:lnTo>
                <a:lnTo>
                  <a:pt x="5753" y="2641"/>
                </a:lnTo>
                <a:lnTo>
                  <a:pt x="5749" y="2631"/>
                </a:lnTo>
                <a:lnTo>
                  <a:pt x="5746" y="2618"/>
                </a:lnTo>
                <a:lnTo>
                  <a:pt x="5744" y="2607"/>
                </a:lnTo>
                <a:lnTo>
                  <a:pt x="5744" y="2594"/>
                </a:lnTo>
                <a:lnTo>
                  <a:pt x="5744" y="2583"/>
                </a:lnTo>
                <a:lnTo>
                  <a:pt x="5746" y="2570"/>
                </a:lnTo>
                <a:lnTo>
                  <a:pt x="5749" y="2559"/>
                </a:lnTo>
                <a:lnTo>
                  <a:pt x="5753" y="2549"/>
                </a:lnTo>
                <a:lnTo>
                  <a:pt x="5758" y="2539"/>
                </a:lnTo>
                <a:lnTo>
                  <a:pt x="5764" y="2528"/>
                </a:lnTo>
                <a:lnTo>
                  <a:pt x="5771" y="2519"/>
                </a:lnTo>
                <a:lnTo>
                  <a:pt x="5779" y="2511"/>
                </a:lnTo>
                <a:lnTo>
                  <a:pt x="5790" y="2504"/>
                </a:lnTo>
                <a:lnTo>
                  <a:pt x="5800" y="2497"/>
                </a:lnTo>
                <a:lnTo>
                  <a:pt x="5811" y="2491"/>
                </a:lnTo>
                <a:lnTo>
                  <a:pt x="5824" y="2486"/>
                </a:lnTo>
                <a:lnTo>
                  <a:pt x="5838" y="2483"/>
                </a:lnTo>
                <a:lnTo>
                  <a:pt x="5853" y="2479"/>
                </a:lnTo>
                <a:lnTo>
                  <a:pt x="5868" y="2477"/>
                </a:lnTo>
                <a:lnTo>
                  <a:pt x="5886" y="2476"/>
                </a:lnTo>
                <a:lnTo>
                  <a:pt x="5900" y="2477"/>
                </a:lnTo>
                <a:lnTo>
                  <a:pt x="5914" y="2478"/>
                </a:lnTo>
                <a:lnTo>
                  <a:pt x="5928" y="2479"/>
                </a:lnTo>
                <a:lnTo>
                  <a:pt x="5942" y="2482"/>
                </a:lnTo>
                <a:lnTo>
                  <a:pt x="5967" y="2488"/>
                </a:lnTo>
                <a:lnTo>
                  <a:pt x="5991" y="2495"/>
                </a:lnTo>
                <a:lnTo>
                  <a:pt x="6012" y="2502"/>
                </a:lnTo>
                <a:lnTo>
                  <a:pt x="6030" y="2510"/>
                </a:lnTo>
                <a:lnTo>
                  <a:pt x="6047" y="2518"/>
                </a:lnTo>
                <a:lnTo>
                  <a:pt x="6061" y="2526"/>
                </a:lnTo>
                <a:lnTo>
                  <a:pt x="6098" y="2414"/>
                </a:lnTo>
                <a:lnTo>
                  <a:pt x="6079" y="2404"/>
                </a:lnTo>
                <a:lnTo>
                  <a:pt x="6058" y="2394"/>
                </a:lnTo>
                <a:lnTo>
                  <a:pt x="6035" y="2385"/>
                </a:lnTo>
                <a:lnTo>
                  <a:pt x="6009" y="2376"/>
                </a:lnTo>
                <a:lnTo>
                  <a:pt x="5981" y="2370"/>
                </a:lnTo>
                <a:lnTo>
                  <a:pt x="5952" y="2365"/>
                </a:lnTo>
                <a:lnTo>
                  <a:pt x="5921" y="2362"/>
                </a:lnTo>
                <a:lnTo>
                  <a:pt x="5889" y="2361"/>
                </a:lnTo>
                <a:lnTo>
                  <a:pt x="5872" y="2362"/>
                </a:lnTo>
                <a:lnTo>
                  <a:pt x="5855" y="2363"/>
                </a:lnTo>
                <a:lnTo>
                  <a:pt x="5840" y="2364"/>
                </a:lnTo>
                <a:lnTo>
                  <a:pt x="5823" y="2366"/>
                </a:lnTo>
                <a:lnTo>
                  <a:pt x="5808" y="2369"/>
                </a:lnTo>
                <a:lnTo>
                  <a:pt x="5794" y="2372"/>
                </a:lnTo>
                <a:lnTo>
                  <a:pt x="5779" y="2376"/>
                </a:lnTo>
                <a:lnTo>
                  <a:pt x="5765" y="2381"/>
                </a:lnTo>
                <a:lnTo>
                  <a:pt x="5752" y="2387"/>
                </a:lnTo>
                <a:lnTo>
                  <a:pt x="5740" y="2392"/>
                </a:lnTo>
                <a:lnTo>
                  <a:pt x="5726" y="2398"/>
                </a:lnTo>
                <a:lnTo>
                  <a:pt x="5715" y="2405"/>
                </a:lnTo>
                <a:lnTo>
                  <a:pt x="5703" y="2412"/>
                </a:lnTo>
                <a:lnTo>
                  <a:pt x="5693" y="2419"/>
                </a:lnTo>
                <a:lnTo>
                  <a:pt x="5682" y="2427"/>
                </a:lnTo>
                <a:lnTo>
                  <a:pt x="5672" y="2436"/>
                </a:lnTo>
                <a:lnTo>
                  <a:pt x="5663" y="2445"/>
                </a:lnTo>
                <a:lnTo>
                  <a:pt x="5654" y="2453"/>
                </a:lnTo>
                <a:lnTo>
                  <a:pt x="5646" y="2463"/>
                </a:lnTo>
                <a:lnTo>
                  <a:pt x="5639" y="2472"/>
                </a:lnTo>
                <a:lnTo>
                  <a:pt x="5631" y="2484"/>
                </a:lnTo>
                <a:lnTo>
                  <a:pt x="5624" y="2494"/>
                </a:lnTo>
                <a:lnTo>
                  <a:pt x="5618" y="2505"/>
                </a:lnTo>
                <a:lnTo>
                  <a:pt x="5613" y="2515"/>
                </a:lnTo>
                <a:lnTo>
                  <a:pt x="5608" y="2527"/>
                </a:lnTo>
                <a:lnTo>
                  <a:pt x="5604" y="2539"/>
                </a:lnTo>
                <a:lnTo>
                  <a:pt x="5601" y="2551"/>
                </a:lnTo>
                <a:lnTo>
                  <a:pt x="5598" y="2563"/>
                </a:lnTo>
                <a:lnTo>
                  <a:pt x="5596" y="2575"/>
                </a:lnTo>
                <a:lnTo>
                  <a:pt x="5594" y="2588"/>
                </a:lnTo>
                <a:lnTo>
                  <a:pt x="5593" y="2601"/>
                </a:lnTo>
                <a:lnTo>
                  <a:pt x="5593" y="2613"/>
                </a:lnTo>
                <a:lnTo>
                  <a:pt x="5594" y="2633"/>
                </a:lnTo>
                <a:lnTo>
                  <a:pt x="5596" y="2651"/>
                </a:lnTo>
                <a:lnTo>
                  <a:pt x="5600" y="2668"/>
                </a:lnTo>
                <a:lnTo>
                  <a:pt x="5606" y="2686"/>
                </a:lnTo>
                <a:lnTo>
                  <a:pt x="5614" y="2703"/>
                </a:lnTo>
                <a:lnTo>
                  <a:pt x="5623" y="2719"/>
                </a:lnTo>
                <a:lnTo>
                  <a:pt x="5635" y="2736"/>
                </a:lnTo>
                <a:lnTo>
                  <a:pt x="5649" y="2752"/>
                </a:lnTo>
                <a:lnTo>
                  <a:pt x="5663" y="2766"/>
                </a:lnTo>
                <a:lnTo>
                  <a:pt x="5680" y="2782"/>
                </a:lnTo>
                <a:lnTo>
                  <a:pt x="5699" y="2795"/>
                </a:lnTo>
                <a:lnTo>
                  <a:pt x="5720" y="2809"/>
                </a:lnTo>
                <a:lnTo>
                  <a:pt x="5743" y="2821"/>
                </a:lnTo>
                <a:lnTo>
                  <a:pt x="5767" y="2834"/>
                </a:lnTo>
                <a:lnTo>
                  <a:pt x="5793" y="2846"/>
                </a:lnTo>
                <a:lnTo>
                  <a:pt x="5821" y="2856"/>
                </a:lnTo>
                <a:lnTo>
                  <a:pt x="5842" y="2864"/>
                </a:lnTo>
                <a:lnTo>
                  <a:pt x="5861" y="2873"/>
                </a:lnTo>
                <a:lnTo>
                  <a:pt x="5878" y="2881"/>
                </a:lnTo>
                <a:lnTo>
                  <a:pt x="5894" y="2889"/>
                </a:lnTo>
                <a:lnTo>
                  <a:pt x="5908" y="2897"/>
                </a:lnTo>
                <a:lnTo>
                  <a:pt x="5921" y="2905"/>
                </a:lnTo>
                <a:lnTo>
                  <a:pt x="5933" y="2913"/>
                </a:lnTo>
                <a:lnTo>
                  <a:pt x="5943" y="2923"/>
                </a:lnTo>
                <a:lnTo>
                  <a:pt x="5952" y="2932"/>
                </a:lnTo>
                <a:lnTo>
                  <a:pt x="5959" y="2942"/>
                </a:lnTo>
                <a:lnTo>
                  <a:pt x="5965" y="2952"/>
                </a:lnTo>
                <a:lnTo>
                  <a:pt x="5970" y="2963"/>
                </a:lnTo>
                <a:lnTo>
                  <a:pt x="5974" y="2975"/>
                </a:lnTo>
                <a:lnTo>
                  <a:pt x="5977" y="2987"/>
                </a:lnTo>
                <a:lnTo>
                  <a:pt x="5978" y="2999"/>
                </a:lnTo>
                <a:lnTo>
                  <a:pt x="5979" y="3012"/>
                </a:lnTo>
                <a:lnTo>
                  <a:pt x="5978" y="3027"/>
                </a:lnTo>
                <a:lnTo>
                  <a:pt x="5976" y="3039"/>
                </a:lnTo>
                <a:lnTo>
                  <a:pt x="5973" y="3051"/>
                </a:lnTo>
                <a:lnTo>
                  <a:pt x="5969" y="3063"/>
                </a:lnTo>
                <a:lnTo>
                  <a:pt x="5963" y="3075"/>
                </a:lnTo>
                <a:lnTo>
                  <a:pt x="5957" y="3085"/>
                </a:lnTo>
                <a:lnTo>
                  <a:pt x="5949" y="3095"/>
                </a:lnTo>
                <a:lnTo>
                  <a:pt x="5939" y="3104"/>
                </a:lnTo>
                <a:lnTo>
                  <a:pt x="5927" y="3112"/>
                </a:lnTo>
                <a:lnTo>
                  <a:pt x="5916" y="3120"/>
                </a:lnTo>
                <a:lnTo>
                  <a:pt x="5902" y="3126"/>
                </a:lnTo>
                <a:lnTo>
                  <a:pt x="5888" y="3131"/>
                </a:lnTo>
                <a:lnTo>
                  <a:pt x="5871" y="3135"/>
                </a:lnTo>
                <a:lnTo>
                  <a:pt x="5854" y="3138"/>
                </a:lnTo>
                <a:lnTo>
                  <a:pt x="5835" y="3140"/>
                </a:lnTo>
                <a:lnTo>
                  <a:pt x="5814" y="3141"/>
                </a:lnTo>
                <a:lnTo>
                  <a:pt x="5800" y="3140"/>
                </a:lnTo>
                <a:lnTo>
                  <a:pt x="5785" y="3139"/>
                </a:lnTo>
                <a:lnTo>
                  <a:pt x="5770" y="3138"/>
                </a:lnTo>
                <a:lnTo>
                  <a:pt x="5756" y="3135"/>
                </a:lnTo>
                <a:lnTo>
                  <a:pt x="5727" y="3129"/>
                </a:lnTo>
                <a:lnTo>
                  <a:pt x="5699" y="3121"/>
                </a:lnTo>
                <a:lnTo>
                  <a:pt x="5673" y="3111"/>
                </a:lnTo>
                <a:lnTo>
                  <a:pt x="5649" y="3101"/>
                </a:lnTo>
                <a:lnTo>
                  <a:pt x="5626" y="3091"/>
                </a:lnTo>
                <a:lnTo>
                  <a:pt x="5607" y="3080"/>
                </a:lnTo>
                <a:lnTo>
                  <a:pt x="5569" y="3197"/>
                </a:lnTo>
                <a:close/>
                <a:moveTo>
                  <a:pt x="4867" y="3197"/>
                </a:moveTo>
                <a:lnTo>
                  <a:pt x="4890" y="3210"/>
                </a:lnTo>
                <a:lnTo>
                  <a:pt x="4917" y="3222"/>
                </a:lnTo>
                <a:lnTo>
                  <a:pt x="4945" y="3232"/>
                </a:lnTo>
                <a:lnTo>
                  <a:pt x="4975" y="3241"/>
                </a:lnTo>
                <a:lnTo>
                  <a:pt x="5007" y="3248"/>
                </a:lnTo>
                <a:lnTo>
                  <a:pt x="5039" y="3253"/>
                </a:lnTo>
                <a:lnTo>
                  <a:pt x="5056" y="3255"/>
                </a:lnTo>
                <a:lnTo>
                  <a:pt x="5073" y="3257"/>
                </a:lnTo>
                <a:lnTo>
                  <a:pt x="5090" y="3257"/>
                </a:lnTo>
                <a:lnTo>
                  <a:pt x="5108" y="3258"/>
                </a:lnTo>
                <a:lnTo>
                  <a:pt x="5126" y="3257"/>
                </a:lnTo>
                <a:lnTo>
                  <a:pt x="5145" y="3256"/>
                </a:lnTo>
                <a:lnTo>
                  <a:pt x="5162" y="3255"/>
                </a:lnTo>
                <a:lnTo>
                  <a:pt x="5179" y="3253"/>
                </a:lnTo>
                <a:lnTo>
                  <a:pt x="5196" y="3250"/>
                </a:lnTo>
                <a:lnTo>
                  <a:pt x="5212" y="3247"/>
                </a:lnTo>
                <a:lnTo>
                  <a:pt x="5227" y="3243"/>
                </a:lnTo>
                <a:lnTo>
                  <a:pt x="5243" y="3239"/>
                </a:lnTo>
                <a:lnTo>
                  <a:pt x="5257" y="3234"/>
                </a:lnTo>
                <a:lnTo>
                  <a:pt x="5271" y="3229"/>
                </a:lnTo>
                <a:lnTo>
                  <a:pt x="5284" y="3223"/>
                </a:lnTo>
                <a:lnTo>
                  <a:pt x="5298" y="3217"/>
                </a:lnTo>
                <a:lnTo>
                  <a:pt x="5310" y="3209"/>
                </a:lnTo>
                <a:lnTo>
                  <a:pt x="5321" y="3202"/>
                </a:lnTo>
                <a:lnTo>
                  <a:pt x="5332" y="3194"/>
                </a:lnTo>
                <a:lnTo>
                  <a:pt x="5343" y="3186"/>
                </a:lnTo>
                <a:lnTo>
                  <a:pt x="5353" y="3177"/>
                </a:lnTo>
                <a:lnTo>
                  <a:pt x="5362" y="3168"/>
                </a:lnTo>
                <a:lnTo>
                  <a:pt x="5371" y="3157"/>
                </a:lnTo>
                <a:lnTo>
                  <a:pt x="5379" y="3148"/>
                </a:lnTo>
                <a:lnTo>
                  <a:pt x="5386" y="3137"/>
                </a:lnTo>
                <a:lnTo>
                  <a:pt x="5394" y="3127"/>
                </a:lnTo>
                <a:lnTo>
                  <a:pt x="5400" y="3116"/>
                </a:lnTo>
                <a:lnTo>
                  <a:pt x="5406" y="3103"/>
                </a:lnTo>
                <a:lnTo>
                  <a:pt x="5411" y="3092"/>
                </a:lnTo>
                <a:lnTo>
                  <a:pt x="5415" y="3079"/>
                </a:lnTo>
                <a:lnTo>
                  <a:pt x="5419" y="3067"/>
                </a:lnTo>
                <a:lnTo>
                  <a:pt x="5422" y="3053"/>
                </a:lnTo>
                <a:lnTo>
                  <a:pt x="5424" y="3040"/>
                </a:lnTo>
                <a:lnTo>
                  <a:pt x="5426" y="3027"/>
                </a:lnTo>
                <a:lnTo>
                  <a:pt x="5427" y="3012"/>
                </a:lnTo>
                <a:lnTo>
                  <a:pt x="5427" y="2998"/>
                </a:lnTo>
                <a:lnTo>
                  <a:pt x="5426" y="2976"/>
                </a:lnTo>
                <a:lnTo>
                  <a:pt x="5424" y="2953"/>
                </a:lnTo>
                <a:lnTo>
                  <a:pt x="5419" y="2932"/>
                </a:lnTo>
                <a:lnTo>
                  <a:pt x="5413" y="2912"/>
                </a:lnTo>
                <a:lnTo>
                  <a:pt x="5405" y="2893"/>
                </a:lnTo>
                <a:lnTo>
                  <a:pt x="5395" y="2876"/>
                </a:lnTo>
                <a:lnTo>
                  <a:pt x="5383" y="2858"/>
                </a:lnTo>
                <a:lnTo>
                  <a:pt x="5370" y="2843"/>
                </a:lnTo>
                <a:lnTo>
                  <a:pt x="5355" y="2828"/>
                </a:lnTo>
                <a:lnTo>
                  <a:pt x="5338" y="2813"/>
                </a:lnTo>
                <a:lnTo>
                  <a:pt x="5320" y="2800"/>
                </a:lnTo>
                <a:lnTo>
                  <a:pt x="5300" y="2787"/>
                </a:lnTo>
                <a:lnTo>
                  <a:pt x="5277" y="2775"/>
                </a:lnTo>
                <a:lnTo>
                  <a:pt x="5254" y="2763"/>
                </a:lnTo>
                <a:lnTo>
                  <a:pt x="5229" y="2752"/>
                </a:lnTo>
                <a:lnTo>
                  <a:pt x="5202" y="2741"/>
                </a:lnTo>
                <a:lnTo>
                  <a:pt x="5163" y="2726"/>
                </a:lnTo>
                <a:lnTo>
                  <a:pt x="5129" y="2709"/>
                </a:lnTo>
                <a:lnTo>
                  <a:pt x="5115" y="2702"/>
                </a:lnTo>
                <a:lnTo>
                  <a:pt x="5102" y="2694"/>
                </a:lnTo>
                <a:lnTo>
                  <a:pt x="5090" y="2686"/>
                </a:lnTo>
                <a:lnTo>
                  <a:pt x="5079" y="2678"/>
                </a:lnTo>
                <a:lnTo>
                  <a:pt x="5070" y="2669"/>
                </a:lnTo>
                <a:lnTo>
                  <a:pt x="5062" y="2660"/>
                </a:lnTo>
                <a:lnTo>
                  <a:pt x="5056" y="2651"/>
                </a:lnTo>
                <a:lnTo>
                  <a:pt x="5050" y="2641"/>
                </a:lnTo>
                <a:lnTo>
                  <a:pt x="5046" y="2631"/>
                </a:lnTo>
                <a:lnTo>
                  <a:pt x="5043" y="2618"/>
                </a:lnTo>
                <a:lnTo>
                  <a:pt x="5041" y="2607"/>
                </a:lnTo>
                <a:lnTo>
                  <a:pt x="5040" y="2594"/>
                </a:lnTo>
                <a:lnTo>
                  <a:pt x="5041" y="2583"/>
                </a:lnTo>
                <a:lnTo>
                  <a:pt x="5043" y="2570"/>
                </a:lnTo>
                <a:lnTo>
                  <a:pt x="5046" y="2559"/>
                </a:lnTo>
                <a:lnTo>
                  <a:pt x="5050" y="2549"/>
                </a:lnTo>
                <a:lnTo>
                  <a:pt x="5055" y="2539"/>
                </a:lnTo>
                <a:lnTo>
                  <a:pt x="5061" y="2528"/>
                </a:lnTo>
                <a:lnTo>
                  <a:pt x="5069" y="2519"/>
                </a:lnTo>
                <a:lnTo>
                  <a:pt x="5077" y="2511"/>
                </a:lnTo>
                <a:lnTo>
                  <a:pt x="5086" y="2504"/>
                </a:lnTo>
                <a:lnTo>
                  <a:pt x="5098" y="2497"/>
                </a:lnTo>
                <a:lnTo>
                  <a:pt x="5109" y="2491"/>
                </a:lnTo>
                <a:lnTo>
                  <a:pt x="5121" y="2486"/>
                </a:lnTo>
                <a:lnTo>
                  <a:pt x="5135" y="2483"/>
                </a:lnTo>
                <a:lnTo>
                  <a:pt x="5150" y="2479"/>
                </a:lnTo>
                <a:lnTo>
                  <a:pt x="5166" y="2477"/>
                </a:lnTo>
                <a:lnTo>
                  <a:pt x="5182" y="2476"/>
                </a:lnTo>
                <a:lnTo>
                  <a:pt x="5198" y="2477"/>
                </a:lnTo>
                <a:lnTo>
                  <a:pt x="5212" y="2478"/>
                </a:lnTo>
                <a:lnTo>
                  <a:pt x="5225" y="2479"/>
                </a:lnTo>
                <a:lnTo>
                  <a:pt x="5239" y="2482"/>
                </a:lnTo>
                <a:lnTo>
                  <a:pt x="5264" y="2488"/>
                </a:lnTo>
                <a:lnTo>
                  <a:pt x="5287" y="2495"/>
                </a:lnTo>
                <a:lnTo>
                  <a:pt x="5309" y="2502"/>
                </a:lnTo>
                <a:lnTo>
                  <a:pt x="5328" y="2510"/>
                </a:lnTo>
                <a:lnTo>
                  <a:pt x="5345" y="2518"/>
                </a:lnTo>
                <a:lnTo>
                  <a:pt x="5358" y="2526"/>
                </a:lnTo>
                <a:lnTo>
                  <a:pt x="5396" y="2414"/>
                </a:lnTo>
                <a:lnTo>
                  <a:pt x="5377" y="2404"/>
                </a:lnTo>
                <a:lnTo>
                  <a:pt x="5356" y="2394"/>
                </a:lnTo>
                <a:lnTo>
                  <a:pt x="5332" y="2385"/>
                </a:lnTo>
                <a:lnTo>
                  <a:pt x="5306" y="2376"/>
                </a:lnTo>
                <a:lnTo>
                  <a:pt x="5278" y="2370"/>
                </a:lnTo>
                <a:lnTo>
                  <a:pt x="5249" y="2365"/>
                </a:lnTo>
                <a:lnTo>
                  <a:pt x="5218" y="2362"/>
                </a:lnTo>
                <a:lnTo>
                  <a:pt x="5186" y="2361"/>
                </a:lnTo>
                <a:lnTo>
                  <a:pt x="5169" y="2362"/>
                </a:lnTo>
                <a:lnTo>
                  <a:pt x="5153" y="2363"/>
                </a:lnTo>
                <a:lnTo>
                  <a:pt x="5136" y="2364"/>
                </a:lnTo>
                <a:lnTo>
                  <a:pt x="5121" y="2366"/>
                </a:lnTo>
                <a:lnTo>
                  <a:pt x="5106" y="2369"/>
                </a:lnTo>
                <a:lnTo>
                  <a:pt x="5090" y="2372"/>
                </a:lnTo>
                <a:lnTo>
                  <a:pt x="5076" y="2376"/>
                </a:lnTo>
                <a:lnTo>
                  <a:pt x="5063" y="2381"/>
                </a:lnTo>
                <a:lnTo>
                  <a:pt x="5050" y="2387"/>
                </a:lnTo>
                <a:lnTo>
                  <a:pt x="5036" y="2392"/>
                </a:lnTo>
                <a:lnTo>
                  <a:pt x="5024" y="2398"/>
                </a:lnTo>
                <a:lnTo>
                  <a:pt x="5012" y="2405"/>
                </a:lnTo>
                <a:lnTo>
                  <a:pt x="5001" y="2412"/>
                </a:lnTo>
                <a:lnTo>
                  <a:pt x="4989" y="2419"/>
                </a:lnTo>
                <a:lnTo>
                  <a:pt x="4979" y="2427"/>
                </a:lnTo>
                <a:lnTo>
                  <a:pt x="4969" y="2436"/>
                </a:lnTo>
                <a:lnTo>
                  <a:pt x="4960" y="2445"/>
                </a:lnTo>
                <a:lnTo>
                  <a:pt x="4952" y="2453"/>
                </a:lnTo>
                <a:lnTo>
                  <a:pt x="4944" y="2463"/>
                </a:lnTo>
                <a:lnTo>
                  <a:pt x="4935" y="2472"/>
                </a:lnTo>
                <a:lnTo>
                  <a:pt x="4928" y="2484"/>
                </a:lnTo>
                <a:lnTo>
                  <a:pt x="4922" y="2494"/>
                </a:lnTo>
                <a:lnTo>
                  <a:pt x="4916" y="2505"/>
                </a:lnTo>
                <a:lnTo>
                  <a:pt x="4911" y="2515"/>
                </a:lnTo>
                <a:lnTo>
                  <a:pt x="4906" y="2527"/>
                </a:lnTo>
                <a:lnTo>
                  <a:pt x="4902" y="2539"/>
                </a:lnTo>
                <a:lnTo>
                  <a:pt x="4898" y="2551"/>
                </a:lnTo>
                <a:lnTo>
                  <a:pt x="4895" y="2563"/>
                </a:lnTo>
                <a:lnTo>
                  <a:pt x="4892" y="2575"/>
                </a:lnTo>
                <a:lnTo>
                  <a:pt x="4891" y="2588"/>
                </a:lnTo>
                <a:lnTo>
                  <a:pt x="4890" y="2601"/>
                </a:lnTo>
                <a:lnTo>
                  <a:pt x="4889" y="2613"/>
                </a:lnTo>
                <a:lnTo>
                  <a:pt x="4890" y="2633"/>
                </a:lnTo>
                <a:lnTo>
                  <a:pt x="4894" y="2651"/>
                </a:lnTo>
                <a:lnTo>
                  <a:pt x="4898" y="2668"/>
                </a:lnTo>
                <a:lnTo>
                  <a:pt x="4904" y="2686"/>
                </a:lnTo>
                <a:lnTo>
                  <a:pt x="4912" y="2703"/>
                </a:lnTo>
                <a:lnTo>
                  <a:pt x="4921" y="2719"/>
                </a:lnTo>
                <a:lnTo>
                  <a:pt x="4932" y="2736"/>
                </a:lnTo>
                <a:lnTo>
                  <a:pt x="4946" y="2752"/>
                </a:lnTo>
                <a:lnTo>
                  <a:pt x="4961" y="2766"/>
                </a:lnTo>
                <a:lnTo>
                  <a:pt x="4977" y="2782"/>
                </a:lnTo>
                <a:lnTo>
                  <a:pt x="4997" y="2795"/>
                </a:lnTo>
                <a:lnTo>
                  <a:pt x="5017" y="2809"/>
                </a:lnTo>
                <a:lnTo>
                  <a:pt x="5039" y="2821"/>
                </a:lnTo>
                <a:lnTo>
                  <a:pt x="5064" y="2834"/>
                </a:lnTo>
                <a:lnTo>
                  <a:pt x="5090" y="2846"/>
                </a:lnTo>
                <a:lnTo>
                  <a:pt x="5119" y="2856"/>
                </a:lnTo>
                <a:lnTo>
                  <a:pt x="5139" y="2864"/>
                </a:lnTo>
                <a:lnTo>
                  <a:pt x="5158" y="2873"/>
                </a:lnTo>
                <a:lnTo>
                  <a:pt x="5175" y="2881"/>
                </a:lnTo>
                <a:lnTo>
                  <a:pt x="5192" y="2889"/>
                </a:lnTo>
                <a:lnTo>
                  <a:pt x="5206" y="2897"/>
                </a:lnTo>
                <a:lnTo>
                  <a:pt x="5218" y="2905"/>
                </a:lnTo>
                <a:lnTo>
                  <a:pt x="5230" y="2913"/>
                </a:lnTo>
                <a:lnTo>
                  <a:pt x="5241" y="2923"/>
                </a:lnTo>
                <a:lnTo>
                  <a:pt x="5249" y="2932"/>
                </a:lnTo>
                <a:lnTo>
                  <a:pt x="5257" y="2942"/>
                </a:lnTo>
                <a:lnTo>
                  <a:pt x="5263" y="2952"/>
                </a:lnTo>
                <a:lnTo>
                  <a:pt x="5268" y="2963"/>
                </a:lnTo>
                <a:lnTo>
                  <a:pt x="5272" y="2975"/>
                </a:lnTo>
                <a:lnTo>
                  <a:pt x="5274" y="2987"/>
                </a:lnTo>
                <a:lnTo>
                  <a:pt x="5276" y="2999"/>
                </a:lnTo>
                <a:lnTo>
                  <a:pt x="5276" y="3012"/>
                </a:lnTo>
                <a:lnTo>
                  <a:pt x="5276" y="3027"/>
                </a:lnTo>
                <a:lnTo>
                  <a:pt x="5274" y="3039"/>
                </a:lnTo>
                <a:lnTo>
                  <a:pt x="5271" y="3051"/>
                </a:lnTo>
                <a:lnTo>
                  <a:pt x="5267" y="3063"/>
                </a:lnTo>
                <a:lnTo>
                  <a:pt x="5261" y="3075"/>
                </a:lnTo>
                <a:lnTo>
                  <a:pt x="5254" y="3085"/>
                </a:lnTo>
                <a:lnTo>
                  <a:pt x="5246" y="3095"/>
                </a:lnTo>
                <a:lnTo>
                  <a:pt x="5236" y="3104"/>
                </a:lnTo>
                <a:lnTo>
                  <a:pt x="5225" y="3112"/>
                </a:lnTo>
                <a:lnTo>
                  <a:pt x="5213" y="3120"/>
                </a:lnTo>
                <a:lnTo>
                  <a:pt x="5200" y="3126"/>
                </a:lnTo>
                <a:lnTo>
                  <a:pt x="5184" y="3131"/>
                </a:lnTo>
                <a:lnTo>
                  <a:pt x="5168" y="3135"/>
                </a:lnTo>
                <a:lnTo>
                  <a:pt x="5151" y="3138"/>
                </a:lnTo>
                <a:lnTo>
                  <a:pt x="5132" y="3140"/>
                </a:lnTo>
                <a:lnTo>
                  <a:pt x="5112" y="3141"/>
                </a:lnTo>
                <a:lnTo>
                  <a:pt x="5097" y="3140"/>
                </a:lnTo>
                <a:lnTo>
                  <a:pt x="5082" y="3139"/>
                </a:lnTo>
                <a:lnTo>
                  <a:pt x="5068" y="3138"/>
                </a:lnTo>
                <a:lnTo>
                  <a:pt x="5053" y="3135"/>
                </a:lnTo>
                <a:lnTo>
                  <a:pt x="5024" y="3129"/>
                </a:lnTo>
                <a:lnTo>
                  <a:pt x="4997" y="3121"/>
                </a:lnTo>
                <a:lnTo>
                  <a:pt x="4970" y="3111"/>
                </a:lnTo>
                <a:lnTo>
                  <a:pt x="4946" y="3101"/>
                </a:lnTo>
                <a:lnTo>
                  <a:pt x="4923" y="3091"/>
                </a:lnTo>
                <a:lnTo>
                  <a:pt x="4904" y="3080"/>
                </a:lnTo>
                <a:lnTo>
                  <a:pt x="4867" y="3197"/>
                </a:lnTo>
                <a:close/>
                <a:moveTo>
                  <a:pt x="4726" y="2839"/>
                </a:moveTo>
                <a:lnTo>
                  <a:pt x="4729" y="2825"/>
                </a:lnTo>
                <a:lnTo>
                  <a:pt x="4730" y="2808"/>
                </a:lnTo>
                <a:lnTo>
                  <a:pt x="4731" y="2789"/>
                </a:lnTo>
                <a:lnTo>
                  <a:pt x="4732" y="2766"/>
                </a:lnTo>
                <a:lnTo>
                  <a:pt x="4731" y="2736"/>
                </a:lnTo>
                <a:lnTo>
                  <a:pt x="4728" y="2703"/>
                </a:lnTo>
                <a:lnTo>
                  <a:pt x="4726" y="2687"/>
                </a:lnTo>
                <a:lnTo>
                  <a:pt x="4723" y="2670"/>
                </a:lnTo>
                <a:lnTo>
                  <a:pt x="4720" y="2653"/>
                </a:lnTo>
                <a:lnTo>
                  <a:pt x="4716" y="2637"/>
                </a:lnTo>
                <a:lnTo>
                  <a:pt x="4712" y="2619"/>
                </a:lnTo>
                <a:lnTo>
                  <a:pt x="4707" y="2602"/>
                </a:lnTo>
                <a:lnTo>
                  <a:pt x="4701" y="2586"/>
                </a:lnTo>
                <a:lnTo>
                  <a:pt x="4694" y="2568"/>
                </a:lnTo>
                <a:lnTo>
                  <a:pt x="4687" y="2552"/>
                </a:lnTo>
                <a:lnTo>
                  <a:pt x="4679" y="2536"/>
                </a:lnTo>
                <a:lnTo>
                  <a:pt x="4670" y="2520"/>
                </a:lnTo>
                <a:lnTo>
                  <a:pt x="4661" y="2505"/>
                </a:lnTo>
                <a:lnTo>
                  <a:pt x="4651" y="2490"/>
                </a:lnTo>
                <a:lnTo>
                  <a:pt x="4639" y="2475"/>
                </a:lnTo>
                <a:lnTo>
                  <a:pt x="4627" y="2461"/>
                </a:lnTo>
                <a:lnTo>
                  <a:pt x="4614" y="2448"/>
                </a:lnTo>
                <a:lnTo>
                  <a:pt x="4600" y="2436"/>
                </a:lnTo>
                <a:lnTo>
                  <a:pt x="4585" y="2423"/>
                </a:lnTo>
                <a:lnTo>
                  <a:pt x="4569" y="2412"/>
                </a:lnTo>
                <a:lnTo>
                  <a:pt x="4553" y="2403"/>
                </a:lnTo>
                <a:lnTo>
                  <a:pt x="4534" y="2394"/>
                </a:lnTo>
                <a:lnTo>
                  <a:pt x="4516" y="2386"/>
                </a:lnTo>
                <a:lnTo>
                  <a:pt x="4495" y="2378"/>
                </a:lnTo>
                <a:lnTo>
                  <a:pt x="4474" y="2372"/>
                </a:lnTo>
                <a:lnTo>
                  <a:pt x="4453" y="2367"/>
                </a:lnTo>
                <a:lnTo>
                  <a:pt x="4429" y="2364"/>
                </a:lnTo>
                <a:lnTo>
                  <a:pt x="4405" y="2362"/>
                </a:lnTo>
                <a:lnTo>
                  <a:pt x="4379" y="2361"/>
                </a:lnTo>
                <a:lnTo>
                  <a:pt x="4356" y="2362"/>
                </a:lnTo>
                <a:lnTo>
                  <a:pt x="4333" y="2364"/>
                </a:lnTo>
                <a:lnTo>
                  <a:pt x="4311" y="2367"/>
                </a:lnTo>
                <a:lnTo>
                  <a:pt x="4289" y="2370"/>
                </a:lnTo>
                <a:lnTo>
                  <a:pt x="4269" y="2375"/>
                </a:lnTo>
                <a:lnTo>
                  <a:pt x="4248" y="2381"/>
                </a:lnTo>
                <a:lnTo>
                  <a:pt x="4229" y="2390"/>
                </a:lnTo>
                <a:lnTo>
                  <a:pt x="4210" y="2398"/>
                </a:lnTo>
                <a:lnTo>
                  <a:pt x="4191" y="2407"/>
                </a:lnTo>
                <a:lnTo>
                  <a:pt x="4174" y="2416"/>
                </a:lnTo>
                <a:lnTo>
                  <a:pt x="4158" y="2427"/>
                </a:lnTo>
                <a:lnTo>
                  <a:pt x="4141" y="2440"/>
                </a:lnTo>
                <a:lnTo>
                  <a:pt x="4125" y="2453"/>
                </a:lnTo>
                <a:lnTo>
                  <a:pt x="4111" y="2466"/>
                </a:lnTo>
                <a:lnTo>
                  <a:pt x="4096" y="2480"/>
                </a:lnTo>
                <a:lnTo>
                  <a:pt x="4083" y="2496"/>
                </a:lnTo>
                <a:lnTo>
                  <a:pt x="4070" y="2512"/>
                </a:lnTo>
                <a:lnTo>
                  <a:pt x="4058" y="2528"/>
                </a:lnTo>
                <a:lnTo>
                  <a:pt x="4046" y="2546"/>
                </a:lnTo>
                <a:lnTo>
                  <a:pt x="4036" y="2564"/>
                </a:lnTo>
                <a:lnTo>
                  <a:pt x="4027" y="2583"/>
                </a:lnTo>
                <a:lnTo>
                  <a:pt x="4018" y="2602"/>
                </a:lnTo>
                <a:lnTo>
                  <a:pt x="4010" y="2622"/>
                </a:lnTo>
                <a:lnTo>
                  <a:pt x="4002" y="2643"/>
                </a:lnTo>
                <a:lnTo>
                  <a:pt x="3995" y="2664"/>
                </a:lnTo>
                <a:lnTo>
                  <a:pt x="3990" y="2686"/>
                </a:lnTo>
                <a:lnTo>
                  <a:pt x="3985" y="2708"/>
                </a:lnTo>
                <a:lnTo>
                  <a:pt x="3981" y="2731"/>
                </a:lnTo>
                <a:lnTo>
                  <a:pt x="3978" y="2753"/>
                </a:lnTo>
                <a:lnTo>
                  <a:pt x="3976" y="2777"/>
                </a:lnTo>
                <a:lnTo>
                  <a:pt x="3975" y="2801"/>
                </a:lnTo>
                <a:lnTo>
                  <a:pt x="3974" y="2825"/>
                </a:lnTo>
                <a:lnTo>
                  <a:pt x="3975" y="2849"/>
                </a:lnTo>
                <a:lnTo>
                  <a:pt x="3976" y="2872"/>
                </a:lnTo>
                <a:lnTo>
                  <a:pt x="3978" y="2895"/>
                </a:lnTo>
                <a:lnTo>
                  <a:pt x="3982" y="2917"/>
                </a:lnTo>
                <a:lnTo>
                  <a:pt x="3986" y="2939"/>
                </a:lnTo>
                <a:lnTo>
                  <a:pt x="3990" y="2960"/>
                </a:lnTo>
                <a:lnTo>
                  <a:pt x="3996" y="2981"/>
                </a:lnTo>
                <a:lnTo>
                  <a:pt x="4004" y="3001"/>
                </a:lnTo>
                <a:lnTo>
                  <a:pt x="4011" y="3021"/>
                </a:lnTo>
                <a:lnTo>
                  <a:pt x="4019" y="3039"/>
                </a:lnTo>
                <a:lnTo>
                  <a:pt x="4029" y="3057"/>
                </a:lnTo>
                <a:lnTo>
                  <a:pt x="4038" y="3075"/>
                </a:lnTo>
                <a:lnTo>
                  <a:pt x="4049" y="3092"/>
                </a:lnTo>
                <a:lnTo>
                  <a:pt x="4061" y="3107"/>
                </a:lnTo>
                <a:lnTo>
                  <a:pt x="4074" y="3124"/>
                </a:lnTo>
                <a:lnTo>
                  <a:pt x="4087" y="3138"/>
                </a:lnTo>
                <a:lnTo>
                  <a:pt x="4100" y="3152"/>
                </a:lnTo>
                <a:lnTo>
                  <a:pt x="4116" y="3165"/>
                </a:lnTo>
                <a:lnTo>
                  <a:pt x="4131" y="3177"/>
                </a:lnTo>
                <a:lnTo>
                  <a:pt x="4147" y="3189"/>
                </a:lnTo>
                <a:lnTo>
                  <a:pt x="4165" y="3199"/>
                </a:lnTo>
                <a:lnTo>
                  <a:pt x="4182" y="3209"/>
                </a:lnTo>
                <a:lnTo>
                  <a:pt x="4201" y="3219"/>
                </a:lnTo>
                <a:lnTo>
                  <a:pt x="4220" y="3227"/>
                </a:lnTo>
                <a:lnTo>
                  <a:pt x="4239" y="3234"/>
                </a:lnTo>
                <a:lnTo>
                  <a:pt x="4260" y="3240"/>
                </a:lnTo>
                <a:lnTo>
                  <a:pt x="4281" y="3245"/>
                </a:lnTo>
                <a:lnTo>
                  <a:pt x="4303" y="3250"/>
                </a:lnTo>
                <a:lnTo>
                  <a:pt x="4325" y="3253"/>
                </a:lnTo>
                <a:lnTo>
                  <a:pt x="4348" y="3256"/>
                </a:lnTo>
                <a:lnTo>
                  <a:pt x="4372" y="3257"/>
                </a:lnTo>
                <a:lnTo>
                  <a:pt x="4396" y="3258"/>
                </a:lnTo>
                <a:lnTo>
                  <a:pt x="4422" y="3257"/>
                </a:lnTo>
                <a:lnTo>
                  <a:pt x="4445" y="3256"/>
                </a:lnTo>
                <a:lnTo>
                  <a:pt x="4469" y="3255"/>
                </a:lnTo>
                <a:lnTo>
                  <a:pt x="4491" y="3253"/>
                </a:lnTo>
                <a:lnTo>
                  <a:pt x="4513" y="3250"/>
                </a:lnTo>
                <a:lnTo>
                  <a:pt x="4533" y="3247"/>
                </a:lnTo>
                <a:lnTo>
                  <a:pt x="4553" y="3243"/>
                </a:lnTo>
                <a:lnTo>
                  <a:pt x="4571" y="3240"/>
                </a:lnTo>
                <a:lnTo>
                  <a:pt x="4605" y="3231"/>
                </a:lnTo>
                <a:lnTo>
                  <a:pt x="4635" y="3222"/>
                </a:lnTo>
                <a:lnTo>
                  <a:pt x="4662" y="3213"/>
                </a:lnTo>
                <a:lnTo>
                  <a:pt x="4684" y="3202"/>
                </a:lnTo>
                <a:lnTo>
                  <a:pt x="4656" y="3091"/>
                </a:lnTo>
                <a:lnTo>
                  <a:pt x="4633" y="3100"/>
                </a:lnTo>
                <a:lnTo>
                  <a:pt x="4610" y="3108"/>
                </a:lnTo>
                <a:lnTo>
                  <a:pt x="4585" y="3116"/>
                </a:lnTo>
                <a:lnTo>
                  <a:pt x="4558" y="3123"/>
                </a:lnTo>
                <a:lnTo>
                  <a:pt x="4527" y="3128"/>
                </a:lnTo>
                <a:lnTo>
                  <a:pt x="4494" y="3132"/>
                </a:lnTo>
                <a:lnTo>
                  <a:pt x="4458" y="3135"/>
                </a:lnTo>
                <a:lnTo>
                  <a:pt x="4418" y="3135"/>
                </a:lnTo>
                <a:lnTo>
                  <a:pt x="4404" y="3135"/>
                </a:lnTo>
                <a:lnTo>
                  <a:pt x="4389" y="3134"/>
                </a:lnTo>
                <a:lnTo>
                  <a:pt x="4375" y="3133"/>
                </a:lnTo>
                <a:lnTo>
                  <a:pt x="4361" y="3131"/>
                </a:lnTo>
                <a:lnTo>
                  <a:pt x="4346" y="3129"/>
                </a:lnTo>
                <a:lnTo>
                  <a:pt x="4333" y="3126"/>
                </a:lnTo>
                <a:lnTo>
                  <a:pt x="4320" y="3123"/>
                </a:lnTo>
                <a:lnTo>
                  <a:pt x="4307" y="3119"/>
                </a:lnTo>
                <a:lnTo>
                  <a:pt x="4294" y="3113"/>
                </a:lnTo>
                <a:lnTo>
                  <a:pt x="4281" y="3108"/>
                </a:lnTo>
                <a:lnTo>
                  <a:pt x="4269" y="3103"/>
                </a:lnTo>
                <a:lnTo>
                  <a:pt x="4258" y="3097"/>
                </a:lnTo>
                <a:lnTo>
                  <a:pt x="4246" y="3090"/>
                </a:lnTo>
                <a:lnTo>
                  <a:pt x="4235" y="3083"/>
                </a:lnTo>
                <a:lnTo>
                  <a:pt x="4224" y="3075"/>
                </a:lnTo>
                <a:lnTo>
                  <a:pt x="4214" y="3066"/>
                </a:lnTo>
                <a:lnTo>
                  <a:pt x="4205" y="3056"/>
                </a:lnTo>
                <a:lnTo>
                  <a:pt x="4195" y="3046"/>
                </a:lnTo>
                <a:lnTo>
                  <a:pt x="4186" y="3036"/>
                </a:lnTo>
                <a:lnTo>
                  <a:pt x="4178" y="3025"/>
                </a:lnTo>
                <a:lnTo>
                  <a:pt x="4170" y="3012"/>
                </a:lnTo>
                <a:lnTo>
                  <a:pt x="4163" y="3000"/>
                </a:lnTo>
                <a:lnTo>
                  <a:pt x="4157" y="2987"/>
                </a:lnTo>
                <a:lnTo>
                  <a:pt x="4150" y="2974"/>
                </a:lnTo>
                <a:lnTo>
                  <a:pt x="4144" y="2959"/>
                </a:lnTo>
                <a:lnTo>
                  <a:pt x="4140" y="2944"/>
                </a:lnTo>
                <a:lnTo>
                  <a:pt x="4136" y="2929"/>
                </a:lnTo>
                <a:lnTo>
                  <a:pt x="4132" y="2911"/>
                </a:lnTo>
                <a:lnTo>
                  <a:pt x="4129" y="2895"/>
                </a:lnTo>
                <a:lnTo>
                  <a:pt x="4127" y="2877"/>
                </a:lnTo>
                <a:lnTo>
                  <a:pt x="4126" y="2858"/>
                </a:lnTo>
                <a:lnTo>
                  <a:pt x="4125" y="2839"/>
                </a:lnTo>
                <a:lnTo>
                  <a:pt x="4726" y="2839"/>
                </a:lnTo>
                <a:close/>
                <a:moveTo>
                  <a:pt x="4127" y="2727"/>
                </a:moveTo>
                <a:lnTo>
                  <a:pt x="4130" y="2706"/>
                </a:lnTo>
                <a:lnTo>
                  <a:pt x="4134" y="2685"/>
                </a:lnTo>
                <a:lnTo>
                  <a:pt x="4140" y="2663"/>
                </a:lnTo>
                <a:lnTo>
                  <a:pt x="4147" y="2642"/>
                </a:lnTo>
                <a:lnTo>
                  <a:pt x="4156" y="2620"/>
                </a:lnTo>
                <a:lnTo>
                  <a:pt x="4166" y="2599"/>
                </a:lnTo>
                <a:lnTo>
                  <a:pt x="4178" y="2578"/>
                </a:lnTo>
                <a:lnTo>
                  <a:pt x="4191" y="2559"/>
                </a:lnTo>
                <a:lnTo>
                  <a:pt x="4198" y="2550"/>
                </a:lnTo>
                <a:lnTo>
                  <a:pt x="4207" y="2542"/>
                </a:lnTo>
                <a:lnTo>
                  <a:pt x="4215" y="2533"/>
                </a:lnTo>
                <a:lnTo>
                  <a:pt x="4224" y="2525"/>
                </a:lnTo>
                <a:lnTo>
                  <a:pt x="4233" y="2517"/>
                </a:lnTo>
                <a:lnTo>
                  <a:pt x="4242" y="2510"/>
                </a:lnTo>
                <a:lnTo>
                  <a:pt x="4253" y="2504"/>
                </a:lnTo>
                <a:lnTo>
                  <a:pt x="4264" y="2498"/>
                </a:lnTo>
                <a:lnTo>
                  <a:pt x="4274" y="2492"/>
                </a:lnTo>
                <a:lnTo>
                  <a:pt x="4286" y="2488"/>
                </a:lnTo>
                <a:lnTo>
                  <a:pt x="4298" y="2484"/>
                </a:lnTo>
                <a:lnTo>
                  <a:pt x="4311" y="2479"/>
                </a:lnTo>
                <a:lnTo>
                  <a:pt x="4324" y="2476"/>
                </a:lnTo>
                <a:lnTo>
                  <a:pt x="4337" y="2474"/>
                </a:lnTo>
                <a:lnTo>
                  <a:pt x="4352" y="2473"/>
                </a:lnTo>
                <a:lnTo>
                  <a:pt x="4367" y="2473"/>
                </a:lnTo>
                <a:lnTo>
                  <a:pt x="4382" y="2473"/>
                </a:lnTo>
                <a:lnTo>
                  <a:pt x="4397" y="2475"/>
                </a:lnTo>
                <a:lnTo>
                  <a:pt x="4412" y="2477"/>
                </a:lnTo>
                <a:lnTo>
                  <a:pt x="4426" y="2480"/>
                </a:lnTo>
                <a:lnTo>
                  <a:pt x="4438" y="2484"/>
                </a:lnTo>
                <a:lnTo>
                  <a:pt x="4451" y="2488"/>
                </a:lnTo>
                <a:lnTo>
                  <a:pt x="4463" y="2493"/>
                </a:lnTo>
                <a:lnTo>
                  <a:pt x="4474" y="2499"/>
                </a:lnTo>
                <a:lnTo>
                  <a:pt x="4484" y="2505"/>
                </a:lnTo>
                <a:lnTo>
                  <a:pt x="4493" y="2512"/>
                </a:lnTo>
                <a:lnTo>
                  <a:pt x="4503" y="2519"/>
                </a:lnTo>
                <a:lnTo>
                  <a:pt x="4511" y="2527"/>
                </a:lnTo>
                <a:lnTo>
                  <a:pt x="4519" y="2536"/>
                </a:lnTo>
                <a:lnTo>
                  <a:pt x="4526" y="2545"/>
                </a:lnTo>
                <a:lnTo>
                  <a:pt x="4533" y="2553"/>
                </a:lnTo>
                <a:lnTo>
                  <a:pt x="4539" y="2563"/>
                </a:lnTo>
                <a:lnTo>
                  <a:pt x="4545" y="2572"/>
                </a:lnTo>
                <a:lnTo>
                  <a:pt x="4551" y="2583"/>
                </a:lnTo>
                <a:lnTo>
                  <a:pt x="4556" y="2593"/>
                </a:lnTo>
                <a:lnTo>
                  <a:pt x="4560" y="2603"/>
                </a:lnTo>
                <a:lnTo>
                  <a:pt x="4567" y="2624"/>
                </a:lnTo>
                <a:lnTo>
                  <a:pt x="4573" y="2646"/>
                </a:lnTo>
                <a:lnTo>
                  <a:pt x="4577" y="2666"/>
                </a:lnTo>
                <a:lnTo>
                  <a:pt x="4579" y="2688"/>
                </a:lnTo>
                <a:lnTo>
                  <a:pt x="4581" y="2708"/>
                </a:lnTo>
                <a:lnTo>
                  <a:pt x="4581" y="2727"/>
                </a:lnTo>
                <a:lnTo>
                  <a:pt x="4127" y="2727"/>
                </a:lnTo>
                <a:close/>
                <a:moveTo>
                  <a:pt x="3051" y="3240"/>
                </a:moveTo>
                <a:lnTo>
                  <a:pt x="3207" y="3240"/>
                </a:lnTo>
                <a:lnTo>
                  <a:pt x="3207" y="2721"/>
                </a:lnTo>
                <a:lnTo>
                  <a:pt x="3208" y="2703"/>
                </a:lnTo>
                <a:lnTo>
                  <a:pt x="3210" y="2684"/>
                </a:lnTo>
                <a:lnTo>
                  <a:pt x="3214" y="2665"/>
                </a:lnTo>
                <a:lnTo>
                  <a:pt x="3219" y="2649"/>
                </a:lnTo>
                <a:lnTo>
                  <a:pt x="3224" y="2633"/>
                </a:lnTo>
                <a:lnTo>
                  <a:pt x="3231" y="2617"/>
                </a:lnTo>
                <a:lnTo>
                  <a:pt x="3239" y="2602"/>
                </a:lnTo>
                <a:lnTo>
                  <a:pt x="3249" y="2588"/>
                </a:lnTo>
                <a:lnTo>
                  <a:pt x="3259" y="2573"/>
                </a:lnTo>
                <a:lnTo>
                  <a:pt x="3271" y="2560"/>
                </a:lnTo>
                <a:lnTo>
                  <a:pt x="3283" y="2548"/>
                </a:lnTo>
                <a:lnTo>
                  <a:pt x="3296" y="2537"/>
                </a:lnTo>
                <a:lnTo>
                  <a:pt x="3309" y="2526"/>
                </a:lnTo>
                <a:lnTo>
                  <a:pt x="3325" y="2517"/>
                </a:lnTo>
                <a:lnTo>
                  <a:pt x="3340" y="2509"/>
                </a:lnTo>
                <a:lnTo>
                  <a:pt x="3356" y="2502"/>
                </a:lnTo>
                <a:lnTo>
                  <a:pt x="3373" y="2497"/>
                </a:lnTo>
                <a:lnTo>
                  <a:pt x="3391" y="2493"/>
                </a:lnTo>
                <a:lnTo>
                  <a:pt x="3410" y="2490"/>
                </a:lnTo>
                <a:lnTo>
                  <a:pt x="3428" y="2490"/>
                </a:lnTo>
                <a:lnTo>
                  <a:pt x="3441" y="2490"/>
                </a:lnTo>
                <a:lnTo>
                  <a:pt x="3454" y="2491"/>
                </a:lnTo>
                <a:lnTo>
                  <a:pt x="3467" y="2492"/>
                </a:lnTo>
                <a:lnTo>
                  <a:pt x="3479" y="2495"/>
                </a:lnTo>
                <a:lnTo>
                  <a:pt x="3490" y="2498"/>
                </a:lnTo>
                <a:lnTo>
                  <a:pt x="3500" y="2501"/>
                </a:lnTo>
                <a:lnTo>
                  <a:pt x="3512" y="2505"/>
                </a:lnTo>
                <a:lnTo>
                  <a:pt x="3521" y="2510"/>
                </a:lnTo>
                <a:lnTo>
                  <a:pt x="3530" y="2515"/>
                </a:lnTo>
                <a:lnTo>
                  <a:pt x="3539" y="2520"/>
                </a:lnTo>
                <a:lnTo>
                  <a:pt x="3547" y="2526"/>
                </a:lnTo>
                <a:lnTo>
                  <a:pt x="3555" y="2534"/>
                </a:lnTo>
                <a:lnTo>
                  <a:pt x="3563" y="2541"/>
                </a:lnTo>
                <a:lnTo>
                  <a:pt x="3570" y="2549"/>
                </a:lnTo>
                <a:lnTo>
                  <a:pt x="3576" y="2557"/>
                </a:lnTo>
                <a:lnTo>
                  <a:pt x="3582" y="2565"/>
                </a:lnTo>
                <a:lnTo>
                  <a:pt x="3588" y="2574"/>
                </a:lnTo>
                <a:lnTo>
                  <a:pt x="3593" y="2584"/>
                </a:lnTo>
                <a:lnTo>
                  <a:pt x="3598" y="2593"/>
                </a:lnTo>
                <a:lnTo>
                  <a:pt x="3602" y="2603"/>
                </a:lnTo>
                <a:lnTo>
                  <a:pt x="3610" y="2624"/>
                </a:lnTo>
                <a:lnTo>
                  <a:pt x="3616" y="2647"/>
                </a:lnTo>
                <a:lnTo>
                  <a:pt x="3621" y="2669"/>
                </a:lnTo>
                <a:lnTo>
                  <a:pt x="3624" y="2694"/>
                </a:lnTo>
                <a:lnTo>
                  <a:pt x="3626" y="2719"/>
                </a:lnTo>
                <a:lnTo>
                  <a:pt x="3627" y="2745"/>
                </a:lnTo>
                <a:lnTo>
                  <a:pt x="3627" y="3240"/>
                </a:lnTo>
                <a:lnTo>
                  <a:pt x="3783" y="3240"/>
                </a:lnTo>
                <a:lnTo>
                  <a:pt x="3783" y="2727"/>
                </a:lnTo>
                <a:lnTo>
                  <a:pt x="3782" y="2700"/>
                </a:lnTo>
                <a:lnTo>
                  <a:pt x="3780" y="2674"/>
                </a:lnTo>
                <a:lnTo>
                  <a:pt x="3778" y="2650"/>
                </a:lnTo>
                <a:lnTo>
                  <a:pt x="3775" y="2626"/>
                </a:lnTo>
                <a:lnTo>
                  <a:pt x="3770" y="2605"/>
                </a:lnTo>
                <a:lnTo>
                  <a:pt x="3765" y="2584"/>
                </a:lnTo>
                <a:lnTo>
                  <a:pt x="3759" y="2564"/>
                </a:lnTo>
                <a:lnTo>
                  <a:pt x="3751" y="2546"/>
                </a:lnTo>
                <a:lnTo>
                  <a:pt x="3744" y="2528"/>
                </a:lnTo>
                <a:lnTo>
                  <a:pt x="3736" y="2512"/>
                </a:lnTo>
                <a:lnTo>
                  <a:pt x="3727" y="2496"/>
                </a:lnTo>
                <a:lnTo>
                  <a:pt x="3718" y="2482"/>
                </a:lnTo>
                <a:lnTo>
                  <a:pt x="3708" y="2468"/>
                </a:lnTo>
                <a:lnTo>
                  <a:pt x="3697" y="2456"/>
                </a:lnTo>
                <a:lnTo>
                  <a:pt x="3687" y="2445"/>
                </a:lnTo>
                <a:lnTo>
                  <a:pt x="3676" y="2434"/>
                </a:lnTo>
                <a:lnTo>
                  <a:pt x="3664" y="2424"/>
                </a:lnTo>
                <a:lnTo>
                  <a:pt x="3652" y="2415"/>
                </a:lnTo>
                <a:lnTo>
                  <a:pt x="3640" y="2407"/>
                </a:lnTo>
                <a:lnTo>
                  <a:pt x="3628" y="2400"/>
                </a:lnTo>
                <a:lnTo>
                  <a:pt x="3615" y="2393"/>
                </a:lnTo>
                <a:lnTo>
                  <a:pt x="3602" y="2387"/>
                </a:lnTo>
                <a:lnTo>
                  <a:pt x="3589" y="2381"/>
                </a:lnTo>
                <a:lnTo>
                  <a:pt x="3577" y="2377"/>
                </a:lnTo>
                <a:lnTo>
                  <a:pt x="3564" y="2373"/>
                </a:lnTo>
                <a:lnTo>
                  <a:pt x="3551" y="2370"/>
                </a:lnTo>
                <a:lnTo>
                  <a:pt x="3539" y="2367"/>
                </a:lnTo>
                <a:lnTo>
                  <a:pt x="3526" y="2365"/>
                </a:lnTo>
                <a:lnTo>
                  <a:pt x="3502" y="2362"/>
                </a:lnTo>
                <a:lnTo>
                  <a:pt x="3479" y="2361"/>
                </a:lnTo>
                <a:lnTo>
                  <a:pt x="3453" y="2362"/>
                </a:lnTo>
                <a:lnTo>
                  <a:pt x="3428" y="2365"/>
                </a:lnTo>
                <a:lnTo>
                  <a:pt x="3403" y="2369"/>
                </a:lnTo>
                <a:lnTo>
                  <a:pt x="3381" y="2375"/>
                </a:lnTo>
                <a:lnTo>
                  <a:pt x="3358" y="2382"/>
                </a:lnTo>
                <a:lnTo>
                  <a:pt x="3338" y="2391"/>
                </a:lnTo>
                <a:lnTo>
                  <a:pt x="3319" y="2401"/>
                </a:lnTo>
                <a:lnTo>
                  <a:pt x="3300" y="2411"/>
                </a:lnTo>
                <a:lnTo>
                  <a:pt x="3283" y="2423"/>
                </a:lnTo>
                <a:lnTo>
                  <a:pt x="3267" y="2436"/>
                </a:lnTo>
                <a:lnTo>
                  <a:pt x="3251" y="2449"/>
                </a:lnTo>
                <a:lnTo>
                  <a:pt x="3238" y="2462"/>
                </a:lnTo>
                <a:lnTo>
                  <a:pt x="3225" y="2476"/>
                </a:lnTo>
                <a:lnTo>
                  <a:pt x="3214" y="2492"/>
                </a:lnTo>
                <a:lnTo>
                  <a:pt x="3204" y="2506"/>
                </a:lnTo>
                <a:lnTo>
                  <a:pt x="3195" y="2521"/>
                </a:lnTo>
                <a:lnTo>
                  <a:pt x="3192" y="2521"/>
                </a:lnTo>
                <a:lnTo>
                  <a:pt x="3183" y="2380"/>
                </a:lnTo>
                <a:lnTo>
                  <a:pt x="3044" y="2380"/>
                </a:lnTo>
                <a:lnTo>
                  <a:pt x="3046" y="2408"/>
                </a:lnTo>
                <a:lnTo>
                  <a:pt x="3048" y="2435"/>
                </a:lnTo>
                <a:lnTo>
                  <a:pt x="3049" y="2462"/>
                </a:lnTo>
                <a:lnTo>
                  <a:pt x="3050" y="2490"/>
                </a:lnTo>
                <a:lnTo>
                  <a:pt x="3050" y="2519"/>
                </a:lnTo>
                <a:lnTo>
                  <a:pt x="3051" y="2549"/>
                </a:lnTo>
                <a:lnTo>
                  <a:pt x="3051" y="2581"/>
                </a:lnTo>
                <a:lnTo>
                  <a:pt x="3051" y="2613"/>
                </a:lnTo>
                <a:lnTo>
                  <a:pt x="3051" y="3240"/>
                </a:lnTo>
                <a:close/>
                <a:moveTo>
                  <a:pt x="2712" y="2237"/>
                </a:moveTo>
                <a:lnTo>
                  <a:pt x="2724" y="2236"/>
                </a:lnTo>
                <a:lnTo>
                  <a:pt x="2734" y="2235"/>
                </a:lnTo>
                <a:lnTo>
                  <a:pt x="2744" y="2232"/>
                </a:lnTo>
                <a:lnTo>
                  <a:pt x="2753" y="2229"/>
                </a:lnTo>
                <a:lnTo>
                  <a:pt x="2762" y="2225"/>
                </a:lnTo>
                <a:lnTo>
                  <a:pt x="2770" y="2220"/>
                </a:lnTo>
                <a:lnTo>
                  <a:pt x="2778" y="2215"/>
                </a:lnTo>
                <a:lnTo>
                  <a:pt x="2784" y="2209"/>
                </a:lnTo>
                <a:lnTo>
                  <a:pt x="2790" y="2202"/>
                </a:lnTo>
                <a:lnTo>
                  <a:pt x="2795" y="2195"/>
                </a:lnTo>
                <a:lnTo>
                  <a:pt x="2800" y="2186"/>
                </a:lnTo>
                <a:lnTo>
                  <a:pt x="2803" y="2178"/>
                </a:lnTo>
                <a:lnTo>
                  <a:pt x="2806" y="2169"/>
                </a:lnTo>
                <a:lnTo>
                  <a:pt x="2808" y="2160"/>
                </a:lnTo>
                <a:lnTo>
                  <a:pt x="2809" y="2151"/>
                </a:lnTo>
                <a:lnTo>
                  <a:pt x="2810" y="2142"/>
                </a:lnTo>
                <a:lnTo>
                  <a:pt x="2809" y="2131"/>
                </a:lnTo>
                <a:lnTo>
                  <a:pt x="2808" y="2121"/>
                </a:lnTo>
                <a:lnTo>
                  <a:pt x="2806" y="2112"/>
                </a:lnTo>
                <a:lnTo>
                  <a:pt x="2803" y="2103"/>
                </a:lnTo>
                <a:lnTo>
                  <a:pt x="2799" y="2095"/>
                </a:lnTo>
                <a:lnTo>
                  <a:pt x="2795" y="2086"/>
                </a:lnTo>
                <a:lnTo>
                  <a:pt x="2790" y="2078"/>
                </a:lnTo>
                <a:lnTo>
                  <a:pt x="2784" y="2072"/>
                </a:lnTo>
                <a:lnTo>
                  <a:pt x="2777" y="2066"/>
                </a:lnTo>
                <a:lnTo>
                  <a:pt x="2770" y="2060"/>
                </a:lnTo>
                <a:lnTo>
                  <a:pt x="2761" y="2055"/>
                </a:lnTo>
                <a:lnTo>
                  <a:pt x="2753" y="2051"/>
                </a:lnTo>
                <a:lnTo>
                  <a:pt x="2744" y="2048"/>
                </a:lnTo>
                <a:lnTo>
                  <a:pt x="2735" y="2046"/>
                </a:lnTo>
                <a:lnTo>
                  <a:pt x="2725" y="2045"/>
                </a:lnTo>
                <a:lnTo>
                  <a:pt x="2714" y="2044"/>
                </a:lnTo>
                <a:lnTo>
                  <a:pt x="2703" y="2045"/>
                </a:lnTo>
                <a:lnTo>
                  <a:pt x="2693" y="2046"/>
                </a:lnTo>
                <a:lnTo>
                  <a:pt x="2684" y="2048"/>
                </a:lnTo>
                <a:lnTo>
                  <a:pt x="2675" y="2051"/>
                </a:lnTo>
                <a:lnTo>
                  <a:pt x="2665" y="2055"/>
                </a:lnTo>
                <a:lnTo>
                  <a:pt x="2657" y="2060"/>
                </a:lnTo>
                <a:lnTo>
                  <a:pt x="2650" y="2066"/>
                </a:lnTo>
                <a:lnTo>
                  <a:pt x="2644" y="2072"/>
                </a:lnTo>
                <a:lnTo>
                  <a:pt x="2638" y="2078"/>
                </a:lnTo>
                <a:lnTo>
                  <a:pt x="2632" y="2086"/>
                </a:lnTo>
                <a:lnTo>
                  <a:pt x="2628" y="2095"/>
                </a:lnTo>
                <a:lnTo>
                  <a:pt x="2624" y="2103"/>
                </a:lnTo>
                <a:lnTo>
                  <a:pt x="2621" y="2112"/>
                </a:lnTo>
                <a:lnTo>
                  <a:pt x="2619" y="2121"/>
                </a:lnTo>
                <a:lnTo>
                  <a:pt x="2618" y="2131"/>
                </a:lnTo>
                <a:lnTo>
                  <a:pt x="2616" y="2142"/>
                </a:lnTo>
                <a:lnTo>
                  <a:pt x="2618" y="2151"/>
                </a:lnTo>
                <a:lnTo>
                  <a:pt x="2619" y="2160"/>
                </a:lnTo>
                <a:lnTo>
                  <a:pt x="2621" y="2169"/>
                </a:lnTo>
                <a:lnTo>
                  <a:pt x="2624" y="2178"/>
                </a:lnTo>
                <a:lnTo>
                  <a:pt x="2627" y="2186"/>
                </a:lnTo>
                <a:lnTo>
                  <a:pt x="2632" y="2195"/>
                </a:lnTo>
                <a:lnTo>
                  <a:pt x="2637" y="2202"/>
                </a:lnTo>
                <a:lnTo>
                  <a:pt x="2643" y="2209"/>
                </a:lnTo>
                <a:lnTo>
                  <a:pt x="2649" y="2215"/>
                </a:lnTo>
                <a:lnTo>
                  <a:pt x="2656" y="2220"/>
                </a:lnTo>
                <a:lnTo>
                  <a:pt x="2663" y="2225"/>
                </a:lnTo>
                <a:lnTo>
                  <a:pt x="2673" y="2229"/>
                </a:lnTo>
                <a:lnTo>
                  <a:pt x="2681" y="2232"/>
                </a:lnTo>
                <a:lnTo>
                  <a:pt x="2690" y="2235"/>
                </a:lnTo>
                <a:lnTo>
                  <a:pt x="2700" y="2236"/>
                </a:lnTo>
                <a:lnTo>
                  <a:pt x="2710" y="2237"/>
                </a:lnTo>
                <a:lnTo>
                  <a:pt x="2712" y="2237"/>
                </a:lnTo>
                <a:close/>
                <a:moveTo>
                  <a:pt x="2792" y="3240"/>
                </a:moveTo>
                <a:lnTo>
                  <a:pt x="2792" y="2380"/>
                </a:lnTo>
                <a:lnTo>
                  <a:pt x="2636" y="2380"/>
                </a:lnTo>
                <a:lnTo>
                  <a:pt x="2636" y="3240"/>
                </a:lnTo>
                <a:lnTo>
                  <a:pt x="2792" y="3240"/>
                </a:lnTo>
                <a:close/>
                <a:moveTo>
                  <a:pt x="1876" y="3197"/>
                </a:moveTo>
                <a:lnTo>
                  <a:pt x="1899" y="3210"/>
                </a:lnTo>
                <a:lnTo>
                  <a:pt x="1925" y="3222"/>
                </a:lnTo>
                <a:lnTo>
                  <a:pt x="1953" y="3232"/>
                </a:lnTo>
                <a:lnTo>
                  <a:pt x="1983" y="3241"/>
                </a:lnTo>
                <a:lnTo>
                  <a:pt x="2014" y="3248"/>
                </a:lnTo>
                <a:lnTo>
                  <a:pt x="2048" y="3253"/>
                </a:lnTo>
                <a:lnTo>
                  <a:pt x="2064" y="3255"/>
                </a:lnTo>
                <a:lnTo>
                  <a:pt x="2082" y="3257"/>
                </a:lnTo>
                <a:lnTo>
                  <a:pt x="2099" y="3257"/>
                </a:lnTo>
                <a:lnTo>
                  <a:pt x="2116" y="3258"/>
                </a:lnTo>
                <a:lnTo>
                  <a:pt x="2135" y="3257"/>
                </a:lnTo>
                <a:lnTo>
                  <a:pt x="2153" y="3256"/>
                </a:lnTo>
                <a:lnTo>
                  <a:pt x="2170" y="3255"/>
                </a:lnTo>
                <a:lnTo>
                  <a:pt x="2188" y="3253"/>
                </a:lnTo>
                <a:lnTo>
                  <a:pt x="2204" y="3250"/>
                </a:lnTo>
                <a:lnTo>
                  <a:pt x="2220" y="3247"/>
                </a:lnTo>
                <a:lnTo>
                  <a:pt x="2236" y="3243"/>
                </a:lnTo>
                <a:lnTo>
                  <a:pt x="2251" y="3239"/>
                </a:lnTo>
                <a:lnTo>
                  <a:pt x="2265" y="3234"/>
                </a:lnTo>
                <a:lnTo>
                  <a:pt x="2280" y="3229"/>
                </a:lnTo>
                <a:lnTo>
                  <a:pt x="2293" y="3223"/>
                </a:lnTo>
                <a:lnTo>
                  <a:pt x="2305" y="3217"/>
                </a:lnTo>
                <a:lnTo>
                  <a:pt x="2317" y="3209"/>
                </a:lnTo>
                <a:lnTo>
                  <a:pt x="2330" y="3202"/>
                </a:lnTo>
                <a:lnTo>
                  <a:pt x="2341" y="3194"/>
                </a:lnTo>
                <a:lnTo>
                  <a:pt x="2351" y="3186"/>
                </a:lnTo>
                <a:lnTo>
                  <a:pt x="2361" y="3177"/>
                </a:lnTo>
                <a:lnTo>
                  <a:pt x="2371" y="3168"/>
                </a:lnTo>
                <a:lnTo>
                  <a:pt x="2380" y="3157"/>
                </a:lnTo>
                <a:lnTo>
                  <a:pt x="2388" y="3148"/>
                </a:lnTo>
                <a:lnTo>
                  <a:pt x="2395" y="3137"/>
                </a:lnTo>
                <a:lnTo>
                  <a:pt x="2402" y="3127"/>
                </a:lnTo>
                <a:lnTo>
                  <a:pt x="2408" y="3116"/>
                </a:lnTo>
                <a:lnTo>
                  <a:pt x="2414" y="3103"/>
                </a:lnTo>
                <a:lnTo>
                  <a:pt x="2420" y="3092"/>
                </a:lnTo>
                <a:lnTo>
                  <a:pt x="2424" y="3079"/>
                </a:lnTo>
                <a:lnTo>
                  <a:pt x="2428" y="3067"/>
                </a:lnTo>
                <a:lnTo>
                  <a:pt x="2431" y="3053"/>
                </a:lnTo>
                <a:lnTo>
                  <a:pt x="2433" y="3040"/>
                </a:lnTo>
                <a:lnTo>
                  <a:pt x="2435" y="3027"/>
                </a:lnTo>
                <a:lnTo>
                  <a:pt x="2436" y="3012"/>
                </a:lnTo>
                <a:lnTo>
                  <a:pt x="2436" y="2998"/>
                </a:lnTo>
                <a:lnTo>
                  <a:pt x="2435" y="2976"/>
                </a:lnTo>
                <a:lnTo>
                  <a:pt x="2432" y="2953"/>
                </a:lnTo>
                <a:lnTo>
                  <a:pt x="2428" y="2932"/>
                </a:lnTo>
                <a:lnTo>
                  <a:pt x="2422" y="2912"/>
                </a:lnTo>
                <a:lnTo>
                  <a:pt x="2413" y="2893"/>
                </a:lnTo>
                <a:lnTo>
                  <a:pt x="2403" y="2876"/>
                </a:lnTo>
                <a:lnTo>
                  <a:pt x="2392" y="2858"/>
                </a:lnTo>
                <a:lnTo>
                  <a:pt x="2379" y="2843"/>
                </a:lnTo>
                <a:lnTo>
                  <a:pt x="2363" y="2828"/>
                </a:lnTo>
                <a:lnTo>
                  <a:pt x="2346" y="2813"/>
                </a:lnTo>
                <a:lnTo>
                  <a:pt x="2328" y="2800"/>
                </a:lnTo>
                <a:lnTo>
                  <a:pt x="2308" y="2787"/>
                </a:lnTo>
                <a:lnTo>
                  <a:pt x="2286" y="2775"/>
                </a:lnTo>
                <a:lnTo>
                  <a:pt x="2262" y="2763"/>
                </a:lnTo>
                <a:lnTo>
                  <a:pt x="2237" y="2752"/>
                </a:lnTo>
                <a:lnTo>
                  <a:pt x="2210" y="2741"/>
                </a:lnTo>
                <a:lnTo>
                  <a:pt x="2171" y="2726"/>
                </a:lnTo>
                <a:lnTo>
                  <a:pt x="2138" y="2709"/>
                </a:lnTo>
                <a:lnTo>
                  <a:pt x="2124" y="2702"/>
                </a:lnTo>
                <a:lnTo>
                  <a:pt x="2110" y="2694"/>
                </a:lnTo>
                <a:lnTo>
                  <a:pt x="2098" y="2686"/>
                </a:lnTo>
                <a:lnTo>
                  <a:pt x="2088" y="2678"/>
                </a:lnTo>
                <a:lnTo>
                  <a:pt x="2079" y="2669"/>
                </a:lnTo>
                <a:lnTo>
                  <a:pt x="2070" y="2660"/>
                </a:lnTo>
                <a:lnTo>
                  <a:pt x="2064" y="2651"/>
                </a:lnTo>
                <a:lnTo>
                  <a:pt x="2058" y="2641"/>
                </a:lnTo>
                <a:lnTo>
                  <a:pt x="2054" y="2631"/>
                </a:lnTo>
                <a:lnTo>
                  <a:pt x="2051" y="2618"/>
                </a:lnTo>
                <a:lnTo>
                  <a:pt x="2049" y="2607"/>
                </a:lnTo>
                <a:lnTo>
                  <a:pt x="2049" y="2594"/>
                </a:lnTo>
                <a:lnTo>
                  <a:pt x="2049" y="2583"/>
                </a:lnTo>
                <a:lnTo>
                  <a:pt x="2051" y="2570"/>
                </a:lnTo>
                <a:lnTo>
                  <a:pt x="2054" y="2559"/>
                </a:lnTo>
                <a:lnTo>
                  <a:pt x="2058" y="2549"/>
                </a:lnTo>
                <a:lnTo>
                  <a:pt x="2063" y="2539"/>
                </a:lnTo>
                <a:lnTo>
                  <a:pt x="2069" y="2528"/>
                </a:lnTo>
                <a:lnTo>
                  <a:pt x="2077" y="2519"/>
                </a:lnTo>
                <a:lnTo>
                  <a:pt x="2086" y="2511"/>
                </a:lnTo>
                <a:lnTo>
                  <a:pt x="2095" y="2504"/>
                </a:lnTo>
                <a:lnTo>
                  <a:pt x="2105" y="2497"/>
                </a:lnTo>
                <a:lnTo>
                  <a:pt x="2117" y="2491"/>
                </a:lnTo>
                <a:lnTo>
                  <a:pt x="2130" y="2486"/>
                </a:lnTo>
                <a:lnTo>
                  <a:pt x="2144" y="2483"/>
                </a:lnTo>
                <a:lnTo>
                  <a:pt x="2158" y="2479"/>
                </a:lnTo>
                <a:lnTo>
                  <a:pt x="2175" y="2477"/>
                </a:lnTo>
                <a:lnTo>
                  <a:pt x="2191" y="2476"/>
                </a:lnTo>
                <a:lnTo>
                  <a:pt x="2206" y="2477"/>
                </a:lnTo>
                <a:lnTo>
                  <a:pt x="2220" y="2478"/>
                </a:lnTo>
                <a:lnTo>
                  <a:pt x="2234" y="2479"/>
                </a:lnTo>
                <a:lnTo>
                  <a:pt x="2247" y="2482"/>
                </a:lnTo>
                <a:lnTo>
                  <a:pt x="2273" y="2488"/>
                </a:lnTo>
                <a:lnTo>
                  <a:pt x="2296" y="2495"/>
                </a:lnTo>
                <a:lnTo>
                  <a:pt x="2317" y="2502"/>
                </a:lnTo>
                <a:lnTo>
                  <a:pt x="2336" y="2510"/>
                </a:lnTo>
                <a:lnTo>
                  <a:pt x="2352" y="2518"/>
                </a:lnTo>
                <a:lnTo>
                  <a:pt x="2366" y="2526"/>
                </a:lnTo>
                <a:lnTo>
                  <a:pt x="2404" y="2414"/>
                </a:lnTo>
                <a:lnTo>
                  <a:pt x="2385" y="2404"/>
                </a:lnTo>
                <a:lnTo>
                  <a:pt x="2364" y="2394"/>
                </a:lnTo>
                <a:lnTo>
                  <a:pt x="2340" y="2385"/>
                </a:lnTo>
                <a:lnTo>
                  <a:pt x="2314" y="2376"/>
                </a:lnTo>
                <a:lnTo>
                  <a:pt x="2287" y="2370"/>
                </a:lnTo>
                <a:lnTo>
                  <a:pt x="2257" y="2365"/>
                </a:lnTo>
                <a:lnTo>
                  <a:pt x="2227" y="2362"/>
                </a:lnTo>
                <a:lnTo>
                  <a:pt x="2195" y="2361"/>
                </a:lnTo>
                <a:lnTo>
                  <a:pt x="2178" y="2362"/>
                </a:lnTo>
                <a:lnTo>
                  <a:pt x="2161" y="2363"/>
                </a:lnTo>
                <a:lnTo>
                  <a:pt x="2145" y="2364"/>
                </a:lnTo>
                <a:lnTo>
                  <a:pt x="2130" y="2366"/>
                </a:lnTo>
                <a:lnTo>
                  <a:pt x="2114" y="2369"/>
                </a:lnTo>
                <a:lnTo>
                  <a:pt x="2099" y="2372"/>
                </a:lnTo>
                <a:lnTo>
                  <a:pt x="2085" y="2376"/>
                </a:lnTo>
                <a:lnTo>
                  <a:pt x="2071" y="2381"/>
                </a:lnTo>
                <a:lnTo>
                  <a:pt x="2057" y="2387"/>
                </a:lnTo>
                <a:lnTo>
                  <a:pt x="2045" y="2392"/>
                </a:lnTo>
                <a:lnTo>
                  <a:pt x="2033" y="2398"/>
                </a:lnTo>
                <a:lnTo>
                  <a:pt x="2020" y="2405"/>
                </a:lnTo>
                <a:lnTo>
                  <a:pt x="2009" y="2412"/>
                </a:lnTo>
                <a:lnTo>
                  <a:pt x="1998" y="2419"/>
                </a:lnTo>
                <a:lnTo>
                  <a:pt x="1988" y="2427"/>
                </a:lnTo>
                <a:lnTo>
                  <a:pt x="1978" y="2436"/>
                </a:lnTo>
                <a:lnTo>
                  <a:pt x="1968" y="2445"/>
                </a:lnTo>
                <a:lnTo>
                  <a:pt x="1959" y="2453"/>
                </a:lnTo>
                <a:lnTo>
                  <a:pt x="1951" y="2463"/>
                </a:lnTo>
                <a:lnTo>
                  <a:pt x="1944" y="2472"/>
                </a:lnTo>
                <a:lnTo>
                  <a:pt x="1937" y="2484"/>
                </a:lnTo>
                <a:lnTo>
                  <a:pt x="1930" y="2494"/>
                </a:lnTo>
                <a:lnTo>
                  <a:pt x="1925" y="2505"/>
                </a:lnTo>
                <a:lnTo>
                  <a:pt x="1918" y="2515"/>
                </a:lnTo>
                <a:lnTo>
                  <a:pt x="1914" y="2527"/>
                </a:lnTo>
                <a:lnTo>
                  <a:pt x="1910" y="2539"/>
                </a:lnTo>
                <a:lnTo>
                  <a:pt x="1906" y="2551"/>
                </a:lnTo>
                <a:lnTo>
                  <a:pt x="1903" y="2563"/>
                </a:lnTo>
                <a:lnTo>
                  <a:pt x="1901" y="2575"/>
                </a:lnTo>
                <a:lnTo>
                  <a:pt x="1899" y="2588"/>
                </a:lnTo>
                <a:lnTo>
                  <a:pt x="1898" y="2601"/>
                </a:lnTo>
                <a:lnTo>
                  <a:pt x="1898" y="2613"/>
                </a:lnTo>
                <a:lnTo>
                  <a:pt x="1899" y="2633"/>
                </a:lnTo>
                <a:lnTo>
                  <a:pt x="1902" y="2651"/>
                </a:lnTo>
                <a:lnTo>
                  <a:pt x="1906" y="2668"/>
                </a:lnTo>
                <a:lnTo>
                  <a:pt x="1912" y="2686"/>
                </a:lnTo>
                <a:lnTo>
                  <a:pt x="1919" y="2703"/>
                </a:lnTo>
                <a:lnTo>
                  <a:pt x="1930" y="2719"/>
                </a:lnTo>
                <a:lnTo>
                  <a:pt x="1941" y="2736"/>
                </a:lnTo>
                <a:lnTo>
                  <a:pt x="1954" y="2752"/>
                </a:lnTo>
                <a:lnTo>
                  <a:pt x="1969" y="2766"/>
                </a:lnTo>
                <a:lnTo>
                  <a:pt x="1986" y="2782"/>
                </a:lnTo>
                <a:lnTo>
                  <a:pt x="2005" y="2795"/>
                </a:lnTo>
                <a:lnTo>
                  <a:pt x="2026" y="2809"/>
                </a:lnTo>
                <a:lnTo>
                  <a:pt x="2048" y="2821"/>
                </a:lnTo>
                <a:lnTo>
                  <a:pt x="2072" y="2834"/>
                </a:lnTo>
                <a:lnTo>
                  <a:pt x="2099" y="2846"/>
                </a:lnTo>
                <a:lnTo>
                  <a:pt x="2127" y="2856"/>
                </a:lnTo>
                <a:lnTo>
                  <a:pt x="2148" y="2864"/>
                </a:lnTo>
                <a:lnTo>
                  <a:pt x="2166" y="2873"/>
                </a:lnTo>
                <a:lnTo>
                  <a:pt x="2184" y="2881"/>
                </a:lnTo>
                <a:lnTo>
                  <a:pt x="2200" y="2889"/>
                </a:lnTo>
                <a:lnTo>
                  <a:pt x="2214" y="2897"/>
                </a:lnTo>
                <a:lnTo>
                  <a:pt x="2227" y="2905"/>
                </a:lnTo>
                <a:lnTo>
                  <a:pt x="2239" y="2913"/>
                </a:lnTo>
                <a:lnTo>
                  <a:pt x="2249" y="2923"/>
                </a:lnTo>
                <a:lnTo>
                  <a:pt x="2257" y="2932"/>
                </a:lnTo>
                <a:lnTo>
                  <a:pt x="2265" y="2942"/>
                </a:lnTo>
                <a:lnTo>
                  <a:pt x="2272" y="2952"/>
                </a:lnTo>
                <a:lnTo>
                  <a:pt x="2277" y="2963"/>
                </a:lnTo>
                <a:lnTo>
                  <a:pt x="2280" y="2975"/>
                </a:lnTo>
                <a:lnTo>
                  <a:pt x="2283" y="2987"/>
                </a:lnTo>
                <a:lnTo>
                  <a:pt x="2285" y="2999"/>
                </a:lnTo>
                <a:lnTo>
                  <a:pt x="2285" y="3012"/>
                </a:lnTo>
                <a:lnTo>
                  <a:pt x="2285" y="3027"/>
                </a:lnTo>
                <a:lnTo>
                  <a:pt x="2283" y="3039"/>
                </a:lnTo>
                <a:lnTo>
                  <a:pt x="2280" y="3051"/>
                </a:lnTo>
                <a:lnTo>
                  <a:pt x="2275" y="3063"/>
                </a:lnTo>
                <a:lnTo>
                  <a:pt x="2269" y="3075"/>
                </a:lnTo>
                <a:lnTo>
                  <a:pt x="2262" y="3085"/>
                </a:lnTo>
                <a:lnTo>
                  <a:pt x="2254" y="3095"/>
                </a:lnTo>
                <a:lnTo>
                  <a:pt x="2244" y="3104"/>
                </a:lnTo>
                <a:lnTo>
                  <a:pt x="2234" y="3112"/>
                </a:lnTo>
                <a:lnTo>
                  <a:pt x="2222" y="3120"/>
                </a:lnTo>
                <a:lnTo>
                  <a:pt x="2208" y="3126"/>
                </a:lnTo>
                <a:lnTo>
                  <a:pt x="2193" y="3131"/>
                </a:lnTo>
                <a:lnTo>
                  <a:pt x="2177" y="3135"/>
                </a:lnTo>
                <a:lnTo>
                  <a:pt x="2159" y="3138"/>
                </a:lnTo>
                <a:lnTo>
                  <a:pt x="2140" y="3140"/>
                </a:lnTo>
                <a:lnTo>
                  <a:pt x="2119" y="3141"/>
                </a:lnTo>
                <a:lnTo>
                  <a:pt x="2105" y="3140"/>
                </a:lnTo>
                <a:lnTo>
                  <a:pt x="2091" y="3139"/>
                </a:lnTo>
                <a:lnTo>
                  <a:pt x="2076" y="3138"/>
                </a:lnTo>
                <a:lnTo>
                  <a:pt x="2061" y="3135"/>
                </a:lnTo>
                <a:lnTo>
                  <a:pt x="2033" y="3129"/>
                </a:lnTo>
                <a:lnTo>
                  <a:pt x="2005" y="3121"/>
                </a:lnTo>
                <a:lnTo>
                  <a:pt x="1979" y="3111"/>
                </a:lnTo>
                <a:lnTo>
                  <a:pt x="1954" y="3101"/>
                </a:lnTo>
                <a:lnTo>
                  <a:pt x="1932" y="3091"/>
                </a:lnTo>
                <a:lnTo>
                  <a:pt x="1912" y="3080"/>
                </a:lnTo>
                <a:lnTo>
                  <a:pt x="1876" y="3197"/>
                </a:lnTo>
                <a:close/>
                <a:moveTo>
                  <a:pt x="1674" y="2380"/>
                </a:moveTo>
                <a:lnTo>
                  <a:pt x="1518" y="2380"/>
                </a:lnTo>
                <a:lnTo>
                  <a:pt x="1518" y="2906"/>
                </a:lnTo>
                <a:lnTo>
                  <a:pt x="1517" y="2929"/>
                </a:lnTo>
                <a:lnTo>
                  <a:pt x="1514" y="2949"/>
                </a:lnTo>
                <a:lnTo>
                  <a:pt x="1510" y="2969"/>
                </a:lnTo>
                <a:lnTo>
                  <a:pt x="1504" y="2986"/>
                </a:lnTo>
                <a:lnTo>
                  <a:pt x="1498" y="2999"/>
                </a:lnTo>
                <a:lnTo>
                  <a:pt x="1492" y="3012"/>
                </a:lnTo>
                <a:lnTo>
                  <a:pt x="1484" y="3026"/>
                </a:lnTo>
                <a:lnTo>
                  <a:pt x="1474" y="3039"/>
                </a:lnTo>
                <a:lnTo>
                  <a:pt x="1465" y="3051"/>
                </a:lnTo>
                <a:lnTo>
                  <a:pt x="1454" y="3062"/>
                </a:lnTo>
                <a:lnTo>
                  <a:pt x="1443" y="3074"/>
                </a:lnTo>
                <a:lnTo>
                  <a:pt x="1430" y="3085"/>
                </a:lnTo>
                <a:lnTo>
                  <a:pt x="1416" y="3094"/>
                </a:lnTo>
                <a:lnTo>
                  <a:pt x="1402" y="3103"/>
                </a:lnTo>
                <a:lnTo>
                  <a:pt x="1387" y="3111"/>
                </a:lnTo>
                <a:lnTo>
                  <a:pt x="1370" y="3118"/>
                </a:lnTo>
                <a:lnTo>
                  <a:pt x="1354" y="3123"/>
                </a:lnTo>
                <a:lnTo>
                  <a:pt x="1336" y="3127"/>
                </a:lnTo>
                <a:lnTo>
                  <a:pt x="1317" y="3129"/>
                </a:lnTo>
                <a:lnTo>
                  <a:pt x="1299" y="3130"/>
                </a:lnTo>
                <a:lnTo>
                  <a:pt x="1286" y="3130"/>
                </a:lnTo>
                <a:lnTo>
                  <a:pt x="1273" y="3129"/>
                </a:lnTo>
                <a:lnTo>
                  <a:pt x="1261" y="3127"/>
                </a:lnTo>
                <a:lnTo>
                  <a:pt x="1250" y="3125"/>
                </a:lnTo>
                <a:lnTo>
                  <a:pt x="1239" y="3122"/>
                </a:lnTo>
                <a:lnTo>
                  <a:pt x="1228" y="3119"/>
                </a:lnTo>
                <a:lnTo>
                  <a:pt x="1218" y="3115"/>
                </a:lnTo>
                <a:lnTo>
                  <a:pt x="1209" y="3110"/>
                </a:lnTo>
                <a:lnTo>
                  <a:pt x="1200" y="3104"/>
                </a:lnTo>
                <a:lnTo>
                  <a:pt x="1192" y="3099"/>
                </a:lnTo>
                <a:lnTo>
                  <a:pt x="1184" y="3093"/>
                </a:lnTo>
                <a:lnTo>
                  <a:pt x="1176" y="3086"/>
                </a:lnTo>
                <a:lnTo>
                  <a:pt x="1169" y="3079"/>
                </a:lnTo>
                <a:lnTo>
                  <a:pt x="1162" y="3071"/>
                </a:lnTo>
                <a:lnTo>
                  <a:pt x="1156" y="3062"/>
                </a:lnTo>
                <a:lnTo>
                  <a:pt x="1150" y="3053"/>
                </a:lnTo>
                <a:lnTo>
                  <a:pt x="1145" y="3044"/>
                </a:lnTo>
                <a:lnTo>
                  <a:pt x="1140" y="3035"/>
                </a:lnTo>
                <a:lnTo>
                  <a:pt x="1135" y="3025"/>
                </a:lnTo>
                <a:lnTo>
                  <a:pt x="1130" y="3013"/>
                </a:lnTo>
                <a:lnTo>
                  <a:pt x="1123" y="2991"/>
                </a:lnTo>
                <a:lnTo>
                  <a:pt x="1117" y="2966"/>
                </a:lnTo>
                <a:lnTo>
                  <a:pt x="1112" y="2941"/>
                </a:lnTo>
                <a:lnTo>
                  <a:pt x="1109" y="2913"/>
                </a:lnTo>
                <a:lnTo>
                  <a:pt x="1107" y="2885"/>
                </a:lnTo>
                <a:lnTo>
                  <a:pt x="1107" y="2855"/>
                </a:lnTo>
                <a:lnTo>
                  <a:pt x="1107" y="2380"/>
                </a:lnTo>
                <a:lnTo>
                  <a:pt x="951" y="2380"/>
                </a:lnTo>
                <a:lnTo>
                  <a:pt x="951" y="2883"/>
                </a:lnTo>
                <a:lnTo>
                  <a:pt x="951" y="2910"/>
                </a:lnTo>
                <a:lnTo>
                  <a:pt x="953" y="2937"/>
                </a:lnTo>
                <a:lnTo>
                  <a:pt x="955" y="2961"/>
                </a:lnTo>
                <a:lnTo>
                  <a:pt x="958" y="2986"/>
                </a:lnTo>
                <a:lnTo>
                  <a:pt x="962" y="3008"/>
                </a:lnTo>
                <a:lnTo>
                  <a:pt x="966" y="3030"/>
                </a:lnTo>
                <a:lnTo>
                  <a:pt x="972" y="3049"/>
                </a:lnTo>
                <a:lnTo>
                  <a:pt x="978" y="3069"/>
                </a:lnTo>
                <a:lnTo>
                  <a:pt x="985" y="3087"/>
                </a:lnTo>
                <a:lnTo>
                  <a:pt x="992" y="3103"/>
                </a:lnTo>
                <a:lnTo>
                  <a:pt x="1000" y="3120"/>
                </a:lnTo>
                <a:lnTo>
                  <a:pt x="1009" y="3134"/>
                </a:lnTo>
                <a:lnTo>
                  <a:pt x="1018" y="3148"/>
                </a:lnTo>
                <a:lnTo>
                  <a:pt x="1027" y="3161"/>
                </a:lnTo>
                <a:lnTo>
                  <a:pt x="1038" y="3173"/>
                </a:lnTo>
                <a:lnTo>
                  <a:pt x="1048" y="3184"/>
                </a:lnTo>
                <a:lnTo>
                  <a:pt x="1059" y="3194"/>
                </a:lnTo>
                <a:lnTo>
                  <a:pt x="1070" y="3203"/>
                </a:lnTo>
                <a:lnTo>
                  <a:pt x="1082" y="3213"/>
                </a:lnTo>
                <a:lnTo>
                  <a:pt x="1094" y="3220"/>
                </a:lnTo>
                <a:lnTo>
                  <a:pt x="1106" y="3227"/>
                </a:lnTo>
                <a:lnTo>
                  <a:pt x="1118" y="3233"/>
                </a:lnTo>
                <a:lnTo>
                  <a:pt x="1131" y="3238"/>
                </a:lnTo>
                <a:lnTo>
                  <a:pt x="1144" y="3243"/>
                </a:lnTo>
                <a:lnTo>
                  <a:pt x="1157" y="3247"/>
                </a:lnTo>
                <a:lnTo>
                  <a:pt x="1169" y="3251"/>
                </a:lnTo>
                <a:lnTo>
                  <a:pt x="1183" y="3253"/>
                </a:lnTo>
                <a:lnTo>
                  <a:pt x="1196" y="3256"/>
                </a:lnTo>
                <a:lnTo>
                  <a:pt x="1221" y="3258"/>
                </a:lnTo>
                <a:lnTo>
                  <a:pt x="1247" y="3259"/>
                </a:lnTo>
                <a:lnTo>
                  <a:pt x="1274" y="3258"/>
                </a:lnTo>
                <a:lnTo>
                  <a:pt x="1301" y="3255"/>
                </a:lnTo>
                <a:lnTo>
                  <a:pt x="1326" y="3251"/>
                </a:lnTo>
                <a:lnTo>
                  <a:pt x="1350" y="3244"/>
                </a:lnTo>
                <a:lnTo>
                  <a:pt x="1372" y="3237"/>
                </a:lnTo>
                <a:lnTo>
                  <a:pt x="1394" y="3228"/>
                </a:lnTo>
                <a:lnTo>
                  <a:pt x="1413" y="3217"/>
                </a:lnTo>
                <a:lnTo>
                  <a:pt x="1432" y="3205"/>
                </a:lnTo>
                <a:lnTo>
                  <a:pt x="1449" y="3194"/>
                </a:lnTo>
                <a:lnTo>
                  <a:pt x="1464" y="3181"/>
                </a:lnTo>
                <a:lnTo>
                  <a:pt x="1478" y="3168"/>
                </a:lnTo>
                <a:lnTo>
                  <a:pt x="1492" y="3154"/>
                </a:lnTo>
                <a:lnTo>
                  <a:pt x="1503" y="3140"/>
                </a:lnTo>
                <a:lnTo>
                  <a:pt x="1513" y="3127"/>
                </a:lnTo>
                <a:lnTo>
                  <a:pt x="1523" y="3113"/>
                </a:lnTo>
                <a:lnTo>
                  <a:pt x="1531" y="3100"/>
                </a:lnTo>
                <a:lnTo>
                  <a:pt x="1535" y="3100"/>
                </a:lnTo>
                <a:lnTo>
                  <a:pt x="1543" y="3240"/>
                </a:lnTo>
                <a:lnTo>
                  <a:pt x="1682" y="3240"/>
                </a:lnTo>
                <a:lnTo>
                  <a:pt x="1680" y="3215"/>
                </a:lnTo>
                <a:lnTo>
                  <a:pt x="1679" y="3187"/>
                </a:lnTo>
                <a:lnTo>
                  <a:pt x="1678" y="3159"/>
                </a:lnTo>
                <a:lnTo>
                  <a:pt x="1676" y="3131"/>
                </a:lnTo>
                <a:lnTo>
                  <a:pt x="1675" y="3100"/>
                </a:lnTo>
                <a:lnTo>
                  <a:pt x="1674" y="3070"/>
                </a:lnTo>
                <a:lnTo>
                  <a:pt x="1674" y="3037"/>
                </a:lnTo>
                <a:lnTo>
                  <a:pt x="1674" y="3004"/>
                </a:lnTo>
                <a:lnTo>
                  <a:pt x="1674" y="2380"/>
                </a:lnTo>
                <a:close/>
                <a:moveTo>
                  <a:pt x="0" y="3236"/>
                </a:moveTo>
                <a:lnTo>
                  <a:pt x="20" y="3239"/>
                </a:lnTo>
                <a:lnTo>
                  <a:pt x="43" y="3242"/>
                </a:lnTo>
                <a:lnTo>
                  <a:pt x="70" y="3244"/>
                </a:lnTo>
                <a:lnTo>
                  <a:pt x="99" y="3246"/>
                </a:lnTo>
                <a:lnTo>
                  <a:pt x="130" y="3248"/>
                </a:lnTo>
                <a:lnTo>
                  <a:pt x="164" y="3250"/>
                </a:lnTo>
                <a:lnTo>
                  <a:pt x="201" y="3250"/>
                </a:lnTo>
                <a:lnTo>
                  <a:pt x="239" y="3251"/>
                </a:lnTo>
                <a:lnTo>
                  <a:pt x="275" y="3250"/>
                </a:lnTo>
                <a:lnTo>
                  <a:pt x="310" y="3249"/>
                </a:lnTo>
                <a:lnTo>
                  <a:pt x="343" y="3247"/>
                </a:lnTo>
                <a:lnTo>
                  <a:pt x="374" y="3244"/>
                </a:lnTo>
                <a:lnTo>
                  <a:pt x="405" y="3240"/>
                </a:lnTo>
                <a:lnTo>
                  <a:pt x="433" y="3236"/>
                </a:lnTo>
                <a:lnTo>
                  <a:pt x="461" y="3230"/>
                </a:lnTo>
                <a:lnTo>
                  <a:pt x="487" y="3224"/>
                </a:lnTo>
                <a:lnTo>
                  <a:pt x="512" y="3217"/>
                </a:lnTo>
                <a:lnTo>
                  <a:pt x="536" y="3207"/>
                </a:lnTo>
                <a:lnTo>
                  <a:pt x="558" y="3198"/>
                </a:lnTo>
                <a:lnTo>
                  <a:pt x="579" y="3189"/>
                </a:lnTo>
                <a:lnTo>
                  <a:pt x="599" y="3178"/>
                </a:lnTo>
                <a:lnTo>
                  <a:pt x="617" y="3166"/>
                </a:lnTo>
                <a:lnTo>
                  <a:pt x="634" y="3152"/>
                </a:lnTo>
                <a:lnTo>
                  <a:pt x="651" y="3139"/>
                </a:lnTo>
                <a:lnTo>
                  <a:pt x="662" y="3128"/>
                </a:lnTo>
                <a:lnTo>
                  <a:pt x="673" y="3116"/>
                </a:lnTo>
                <a:lnTo>
                  <a:pt x="683" y="3104"/>
                </a:lnTo>
                <a:lnTo>
                  <a:pt x="693" y="3091"/>
                </a:lnTo>
                <a:lnTo>
                  <a:pt x="702" y="3078"/>
                </a:lnTo>
                <a:lnTo>
                  <a:pt x="711" y="3064"/>
                </a:lnTo>
                <a:lnTo>
                  <a:pt x="718" y="3050"/>
                </a:lnTo>
                <a:lnTo>
                  <a:pt x="725" y="3036"/>
                </a:lnTo>
                <a:lnTo>
                  <a:pt x="731" y="3021"/>
                </a:lnTo>
                <a:lnTo>
                  <a:pt x="738" y="3005"/>
                </a:lnTo>
                <a:lnTo>
                  <a:pt x="743" y="2989"/>
                </a:lnTo>
                <a:lnTo>
                  <a:pt x="747" y="2972"/>
                </a:lnTo>
                <a:lnTo>
                  <a:pt x="750" y="2954"/>
                </a:lnTo>
                <a:lnTo>
                  <a:pt x="752" y="2937"/>
                </a:lnTo>
                <a:lnTo>
                  <a:pt x="753" y="2918"/>
                </a:lnTo>
                <a:lnTo>
                  <a:pt x="754" y="2899"/>
                </a:lnTo>
                <a:lnTo>
                  <a:pt x="753" y="2883"/>
                </a:lnTo>
                <a:lnTo>
                  <a:pt x="752" y="2866"/>
                </a:lnTo>
                <a:lnTo>
                  <a:pt x="750" y="2851"/>
                </a:lnTo>
                <a:lnTo>
                  <a:pt x="748" y="2837"/>
                </a:lnTo>
                <a:lnTo>
                  <a:pt x="745" y="2823"/>
                </a:lnTo>
                <a:lnTo>
                  <a:pt x="741" y="2808"/>
                </a:lnTo>
                <a:lnTo>
                  <a:pt x="736" y="2795"/>
                </a:lnTo>
                <a:lnTo>
                  <a:pt x="731" y="2782"/>
                </a:lnTo>
                <a:lnTo>
                  <a:pt x="725" y="2768"/>
                </a:lnTo>
                <a:lnTo>
                  <a:pt x="719" y="2757"/>
                </a:lnTo>
                <a:lnTo>
                  <a:pt x="713" y="2745"/>
                </a:lnTo>
                <a:lnTo>
                  <a:pt x="706" y="2734"/>
                </a:lnTo>
                <a:lnTo>
                  <a:pt x="698" y="2723"/>
                </a:lnTo>
                <a:lnTo>
                  <a:pt x="690" y="2713"/>
                </a:lnTo>
                <a:lnTo>
                  <a:pt x="681" y="2703"/>
                </a:lnTo>
                <a:lnTo>
                  <a:pt x="673" y="2694"/>
                </a:lnTo>
                <a:lnTo>
                  <a:pt x="655" y="2677"/>
                </a:lnTo>
                <a:lnTo>
                  <a:pt x="634" y="2660"/>
                </a:lnTo>
                <a:lnTo>
                  <a:pt x="614" y="2646"/>
                </a:lnTo>
                <a:lnTo>
                  <a:pt x="594" y="2634"/>
                </a:lnTo>
                <a:lnTo>
                  <a:pt x="572" y="2623"/>
                </a:lnTo>
                <a:lnTo>
                  <a:pt x="550" y="2614"/>
                </a:lnTo>
                <a:lnTo>
                  <a:pt x="528" y="2607"/>
                </a:lnTo>
                <a:lnTo>
                  <a:pt x="507" y="2601"/>
                </a:lnTo>
                <a:lnTo>
                  <a:pt x="507" y="2596"/>
                </a:lnTo>
                <a:lnTo>
                  <a:pt x="529" y="2587"/>
                </a:lnTo>
                <a:lnTo>
                  <a:pt x="552" y="2576"/>
                </a:lnTo>
                <a:lnTo>
                  <a:pt x="572" y="2565"/>
                </a:lnTo>
                <a:lnTo>
                  <a:pt x="591" y="2552"/>
                </a:lnTo>
                <a:lnTo>
                  <a:pt x="609" y="2539"/>
                </a:lnTo>
                <a:lnTo>
                  <a:pt x="625" y="2524"/>
                </a:lnTo>
                <a:lnTo>
                  <a:pt x="641" y="2508"/>
                </a:lnTo>
                <a:lnTo>
                  <a:pt x="655" y="2492"/>
                </a:lnTo>
                <a:lnTo>
                  <a:pt x="667" y="2474"/>
                </a:lnTo>
                <a:lnTo>
                  <a:pt x="678" y="2456"/>
                </a:lnTo>
                <a:lnTo>
                  <a:pt x="688" y="2437"/>
                </a:lnTo>
                <a:lnTo>
                  <a:pt x="695" y="2417"/>
                </a:lnTo>
                <a:lnTo>
                  <a:pt x="701" y="2397"/>
                </a:lnTo>
                <a:lnTo>
                  <a:pt x="706" y="2376"/>
                </a:lnTo>
                <a:lnTo>
                  <a:pt x="708" y="2355"/>
                </a:lnTo>
                <a:lnTo>
                  <a:pt x="709" y="2332"/>
                </a:lnTo>
                <a:lnTo>
                  <a:pt x="709" y="2315"/>
                </a:lnTo>
                <a:lnTo>
                  <a:pt x="708" y="2299"/>
                </a:lnTo>
                <a:lnTo>
                  <a:pt x="705" y="2282"/>
                </a:lnTo>
                <a:lnTo>
                  <a:pt x="702" y="2267"/>
                </a:lnTo>
                <a:lnTo>
                  <a:pt x="699" y="2252"/>
                </a:lnTo>
                <a:lnTo>
                  <a:pt x="694" y="2236"/>
                </a:lnTo>
                <a:lnTo>
                  <a:pt x="689" y="2223"/>
                </a:lnTo>
                <a:lnTo>
                  <a:pt x="682" y="2209"/>
                </a:lnTo>
                <a:lnTo>
                  <a:pt x="675" y="2197"/>
                </a:lnTo>
                <a:lnTo>
                  <a:pt x="667" y="2184"/>
                </a:lnTo>
                <a:lnTo>
                  <a:pt x="659" y="2172"/>
                </a:lnTo>
                <a:lnTo>
                  <a:pt x="650" y="2161"/>
                </a:lnTo>
                <a:lnTo>
                  <a:pt x="641" y="2151"/>
                </a:lnTo>
                <a:lnTo>
                  <a:pt x="630" y="2140"/>
                </a:lnTo>
                <a:lnTo>
                  <a:pt x="619" y="2130"/>
                </a:lnTo>
                <a:lnTo>
                  <a:pt x="608" y="2122"/>
                </a:lnTo>
                <a:lnTo>
                  <a:pt x="595" y="2111"/>
                </a:lnTo>
                <a:lnTo>
                  <a:pt x="579" y="2101"/>
                </a:lnTo>
                <a:lnTo>
                  <a:pt x="564" y="2091"/>
                </a:lnTo>
                <a:lnTo>
                  <a:pt x="548" y="2082"/>
                </a:lnTo>
                <a:lnTo>
                  <a:pt x="531" y="2075"/>
                </a:lnTo>
                <a:lnTo>
                  <a:pt x="514" y="2068"/>
                </a:lnTo>
                <a:lnTo>
                  <a:pt x="495" y="2061"/>
                </a:lnTo>
                <a:lnTo>
                  <a:pt x="475" y="2056"/>
                </a:lnTo>
                <a:lnTo>
                  <a:pt x="455" y="2051"/>
                </a:lnTo>
                <a:lnTo>
                  <a:pt x="433" y="2047"/>
                </a:lnTo>
                <a:lnTo>
                  <a:pt x="411" y="2042"/>
                </a:lnTo>
                <a:lnTo>
                  <a:pt x="387" y="2039"/>
                </a:lnTo>
                <a:lnTo>
                  <a:pt x="363" y="2037"/>
                </a:lnTo>
                <a:lnTo>
                  <a:pt x="337" y="2036"/>
                </a:lnTo>
                <a:lnTo>
                  <a:pt x="310" y="2035"/>
                </a:lnTo>
                <a:lnTo>
                  <a:pt x="281" y="2034"/>
                </a:lnTo>
                <a:lnTo>
                  <a:pt x="241" y="2035"/>
                </a:lnTo>
                <a:lnTo>
                  <a:pt x="202" y="2036"/>
                </a:lnTo>
                <a:lnTo>
                  <a:pt x="163" y="2039"/>
                </a:lnTo>
                <a:lnTo>
                  <a:pt x="126" y="2042"/>
                </a:lnTo>
                <a:lnTo>
                  <a:pt x="90" y="2046"/>
                </a:lnTo>
                <a:lnTo>
                  <a:pt x="57" y="2051"/>
                </a:lnTo>
                <a:lnTo>
                  <a:pt x="26" y="2056"/>
                </a:lnTo>
                <a:lnTo>
                  <a:pt x="0" y="2061"/>
                </a:lnTo>
                <a:lnTo>
                  <a:pt x="0" y="3236"/>
                </a:lnTo>
                <a:close/>
                <a:moveTo>
                  <a:pt x="154" y="2666"/>
                </a:moveTo>
                <a:lnTo>
                  <a:pt x="281" y="2666"/>
                </a:lnTo>
                <a:lnTo>
                  <a:pt x="313" y="2667"/>
                </a:lnTo>
                <a:lnTo>
                  <a:pt x="344" y="2670"/>
                </a:lnTo>
                <a:lnTo>
                  <a:pt x="373" y="2674"/>
                </a:lnTo>
                <a:lnTo>
                  <a:pt x="401" y="2680"/>
                </a:lnTo>
                <a:lnTo>
                  <a:pt x="415" y="2684"/>
                </a:lnTo>
                <a:lnTo>
                  <a:pt x="428" y="2688"/>
                </a:lnTo>
                <a:lnTo>
                  <a:pt x="441" y="2692"/>
                </a:lnTo>
                <a:lnTo>
                  <a:pt x="454" y="2697"/>
                </a:lnTo>
                <a:lnTo>
                  <a:pt x="466" y="2702"/>
                </a:lnTo>
                <a:lnTo>
                  <a:pt x="477" y="2708"/>
                </a:lnTo>
                <a:lnTo>
                  <a:pt x="488" y="2714"/>
                </a:lnTo>
                <a:lnTo>
                  <a:pt x="500" y="2721"/>
                </a:lnTo>
                <a:lnTo>
                  <a:pt x="510" y="2729"/>
                </a:lnTo>
                <a:lnTo>
                  <a:pt x="519" y="2737"/>
                </a:lnTo>
                <a:lnTo>
                  <a:pt x="528" y="2745"/>
                </a:lnTo>
                <a:lnTo>
                  <a:pt x="537" y="2753"/>
                </a:lnTo>
                <a:lnTo>
                  <a:pt x="546" y="2762"/>
                </a:lnTo>
                <a:lnTo>
                  <a:pt x="553" y="2772"/>
                </a:lnTo>
                <a:lnTo>
                  <a:pt x="560" y="2783"/>
                </a:lnTo>
                <a:lnTo>
                  <a:pt x="566" y="2793"/>
                </a:lnTo>
                <a:lnTo>
                  <a:pt x="571" y="2804"/>
                </a:lnTo>
                <a:lnTo>
                  <a:pt x="576" y="2816"/>
                </a:lnTo>
                <a:lnTo>
                  <a:pt x="580" y="2829"/>
                </a:lnTo>
                <a:lnTo>
                  <a:pt x="584" y="2841"/>
                </a:lnTo>
                <a:lnTo>
                  <a:pt x="586" y="2854"/>
                </a:lnTo>
                <a:lnTo>
                  <a:pt x="589" y="2868"/>
                </a:lnTo>
                <a:lnTo>
                  <a:pt x="590" y="2883"/>
                </a:lnTo>
                <a:lnTo>
                  <a:pt x="591" y="2897"/>
                </a:lnTo>
                <a:lnTo>
                  <a:pt x="590" y="2913"/>
                </a:lnTo>
                <a:lnTo>
                  <a:pt x="589" y="2929"/>
                </a:lnTo>
                <a:lnTo>
                  <a:pt x="586" y="2943"/>
                </a:lnTo>
                <a:lnTo>
                  <a:pt x="583" y="2957"/>
                </a:lnTo>
                <a:lnTo>
                  <a:pt x="580" y="2971"/>
                </a:lnTo>
                <a:lnTo>
                  <a:pt x="575" y="2984"/>
                </a:lnTo>
                <a:lnTo>
                  <a:pt x="571" y="2996"/>
                </a:lnTo>
                <a:lnTo>
                  <a:pt x="565" y="3007"/>
                </a:lnTo>
                <a:lnTo>
                  <a:pt x="559" y="3019"/>
                </a:lnTo>
                <a:lnTo>
                  <a:pt x="552" y="3029"/>
                </a:lnTo>
                <a:lnTo>
                  <a:pt x="544" y="3038"/>
                </a:lnTo>
                <a:lnTo>
                  <a:pt x="535" y="3047"/>
                </a:lnTo>
                <a:lnTo>
                  <a:pt x="526" y="3056"/>
                </a:lnTo>
                <a:lnTo>
                  <a:pt x="517" y="3064"/>
                </a:lnTo>
                <a:lnTo>
                  <a:pt x="507" y="3072"/>
                </a:lnTo>
                <a:lnTo>
                  <a:pt x="497" y="3079"/>
                </a:lnTo>
                <a:lnTo>
                  <a:pt x="485" y="3086"/>
                </a:lnTo>
                <a:lnTo>
                  <a:pt x="474" y="3092"/>
                </a:lnTo>
                <a:lnTo>
                  <a:pt x="463" y="3097"/>
                </a:lnTo>
                <a:lnTo>
                  <a:pt x="451" y="3102"/>
                </a:lnTo>
                <a:lnTo>
                  <a:pt x="425" y="3111"/>
                </a:lnTo>
                <a:lnTo>
                  <a:pt x="399" y="3119"/>
                </a:lnTo>
                <a:lnTo>
                  <a:pt x="371" y="3124"/>
                </a:lnTo>
                <a:lnTo>
                  <a:pt x="343" y="3127"/>
                </a:lnTo>
                <a:lnTo>
                  <a:pt x="313" y="3130"/>
                </a:lnTo>
                <a:lnTo>
                  <a:pt x="283" y="3130"/>
                </a:lnTo>
                <a:lnTo>
                  <a:pt x="245" y="3130"/>
                </a:lnTo>
                <a:lnTo>
                  <a:pt x="210" y="3129"/>
                </a:lnTo>
                <a:lnTo>
                  <a:pt x="180" y="3126"/>
                </a:lnTo>
                <a:lnTo>
                  <a:pt x="154" y="3123"/>
                </a:lnTo>
                <a:lnTo>
                  <a:pt x="154" y="2666"/>
                </a:lnTo>
                <a:close/>
                <a:moveTo>
                  <a:pt x="154" y="2164"/>
                </a:moveTo>
                <a:lnTo>
                  <a:pt x="176" y="2161"/>
                </a:lnTo>
                <a:lnTo>
                  <a:pt x="205" y="2157"/>
                </a:lnTo>
                <a:lnTo>
                  <a:pt x="243" y="2155"/>
                </a:lnTo>
                <a:lnTo>
                  <a:pt x="290" y="2154"/>
                </a:lnTo>
                <a:lnTo>
                  <a:pt x="319" y="2155"/>
                </a:lnTo>
                <a:lnTo>
                  <a:pt x="347" y="2157"/>
                </a:lnTo>
                <a:lnTo>
                  <a:pt x="372" y="2160"/>
                </a:lnTo>
                <a:lnTo>
                  <a:pt x="397" y="2165"/>
                </a:lnTo>
                <a:lnTo>
                  <a:pt x="420" y="2171"/>
                </a:lnTo>
                <a:lnTo>
                  <a:pt x="442" y="2179"/>
                </a:lnTo>
                <a:lnTo>
                  <a:pt x="452" y="2183"/>
                </a:lnTo>
                <a:lnTo>
                  <a:pt x="461" y="2188"/>
                </a:lnTo>
                <a:lnTo>
                  <a:pt x="471" y="2194"/>
                </a:lnTo>
                <a:lnTo>
                  <a:pt x="479" y="2200"/>
                </a:lnTo>
                <a:lnTo>
                  <a:pt x="487" y="2206"/>
                </a:lnTo>
                <a:lnTo>
                  <a:pt x="496" y="2212"/>
                </a:lnTo>
                <a:lnTo>
                  <a:pt x="503" y="2219"/>
                </a:lnTo>
                <a:lnTo>
                  <a:pt x="510" y="2226"/>
                </a:lnTo>
                <a:lnTo>
                  <a:pt x="516" y="2234"/>
                </a:lnTo>
                <a:lnTo>
                  <a:pt x="522" y="2243"/>
                </a:lnTo>
                <a:lnTo>
                  <a:pt x="527" y="2251"/>
                </a:lnTo>
                <a:lnTo>
                  <a:pt x="532" y="2260"/>
                </a:lnTo>
                <a:lnTo>
                  <a:pt x="536" y="2269"/>
                </a:lnTo>
                <a:lnTo>
                  <a:pt x="541" y="2279"/>
                </a:lnTo>
                <a:lnTo>
                  <a:pt x="544" y="2290"/>
                </a:lnTo>
                <a:lnTo>
                  <a:pt x="547" y="2301"/>
                </a:lnTo>
                <a:lnTo>
                  <a:pt x="549" y="2312"/>
                </a:lnTo>
                <a:lnTo>
                  <a:pt x="550" y="2324"/>
                </a:lnTo>
                <a:lnTo>
                  <a:pt x="551" y="2337"/>
                </a:lnTo>
                <a:lnTo>
                  <a:pt x="552" y="2349"/>
                </a:lnTo>
                <a:lnTo>
                  <a:pt x="551" y="2360"/>
                </a:lnTo>
                <a:lnTo>
                  <a:pt x="550" y="2370"/>
                </a:lnTo>
                <a:lnTo>
                  <a:pt x="549" y="2380"/>
                </a:lnTo>
                <a:lnTo>
                  <a:pt x="547" y="2391"/>
                </a:lnTo>
                <a:lnTo>
                  <a:pt x="545" y="2401"/>
                </a:lnTo>
                <a:lnTo>
                  <a:pt x="542" y="2410"/>
                </a:lnTo>
                <a:lnTo>
                  <a:pt x="537" y="2420"/>
                </a:lnTo>
                <a:lnTo>
                  <a:pt x="533" y="2429"/>
                </a:lnTo>
                <a:lnTo>
                  <a:pt x="529" y="2439"/>
                </a:lnTo>
                <a:lnTo>
                  <a:pt x="524" y="2447"/>
                </a:lnTo>
                <a:lnTo>
                  <a:pt x="518" y="2456"/>
                </a:lnTo>
                <a:lnTo>
                  <a:pt x="513" y="2464"/>
                </a:lnTo>
                <a:lnTo>
                  <a:pt x="506" y="2471"/>
                </a:lnTo>
                <a:lnTo>
                  <a:pt x="499" y="2479"/>
                </a:lnTo>
                <a:lnTo>
                  <a:pt x="492" y="2487"/>
                </a:lnTo>
                <a:lnTo>
                  <a:pt x="483" y="2494"/>
                </a:lnTo>
                <a:lnTo>
                  <a:pt x="475" y="2500"/>
                </a:lnTo>
                <a:lnTo>
                  <a:pt x="466" y="2506"/>
                </a:lnTo>
                <a:lnTo>
                  <a:pt x="456" y="2512"/>
                </a:lnTo>
                <a:lnTo>
                  <a:pt x="447" y="2517"/>
                </a:lnTo>
                <a:lnTo>
                  <a:pt x="436" y="2523"/>
                </a:lnTo>
                <a:lnTo>
                  <a:pt x="425" y="2527"/>
                </a:lnTo>
                <a:lnTo>
                  <a:pt x="414" y="2532"/>
                </a:lnTo>
                <a:lnTo>
                  <a:pt x="403" y="2536"/>
                </a:lnTo>
                <a:lnTo>
                  <a:pt x="391" y="2540"/>
                </a:lnTo>
                <a:lnTo>
                  <a:pt x="377" y="2543"/>
                </a:lnTo>
                <a:lnTo>
                  <a:pt x="365" y="2545"/>
                </a:lnTo>
                <a:lnTo>
                  <a:pt x="352" y="2548"/>
                </a:lnTo>
                <a:lnTo>
                  <a:pt x="323" y="2550"/>
                </a:lnTo>
                <a:lnTo>
                  <a:pt x="294" y="2551"/>
                </a:lnTo>
                <a:lnTo>
                  <a:pt x="154" y="2551"/>
                </a:lnTo>
                <a:lnTo>
                  <a:pt x="154" y="2164"/>
                </a:lnTo>
                <a:close/>
                <a:moveTo>
                  <a:pt x="0" y="18"/>
                </a:moveTo>
                <a:lnTo>
                  <a:pt x="0" y="1214"/>
                </a:lnTo>
                <a:lnTo>
                  <a:pt x="156" y="1214"/>
                </a:lnTo>
                <a:lnTo>
                  <a:pt x="156" y="18"/>
                </a:lnTo>
                <a:lnTo>
                  <a:pt x="0" y="18"/>
                </a:lnTo>
                <a:close/>
                <a:moveTo>
                  <a:pt x="653" y="1214"/>
                </a:moveTo>
                <a:lnTo>
                  <a:pt x="809" y="1214"/>
                </a:lnTo>
                <a:lnTo>
                  <a:pt x="809" y="149"/>
                </a:lnTo>
                <a:lnTo>
                  <a:pt x="1174" y="149"/>
                </a:lnTo>
                <a:lnTo>
                  <a:pt x="1174" y="18"/>
                </a:lnTo>
                <a:lnTo>
                  <a:pt x="288" y="18"/>
                </a:lnTo>
                <a:lnTo>
                  <a:pt x="288" y="149"/>
                </a:lnTo>
                <a:lnTo>
                  <a:pt x="653" y="149"/>
                </a:lnTo>
                <a:lnTo>
                  <a:pt x="653" y="1214"/>
                </a:lnTo>
                <a:close/>
                <a:moveTo>
                  <a:pt x="1623" y="1153"/>
                </a:moveTo>
                <a:lnTo>
                  <a:pt x="1636" y="1161"/>
                </a:lnTo>
                <a:lnTo>
                  <a:pt x="1650" y="1170"/>
                </a:lnTo>
                <a:lnTo>
                  <a:pt x="1665" y="1177"/>
                </a:lnTo>
                <a:lnTo>
                  <a:pt x="1682" y="1184"/>
                </a:lnTo>
                <a:lnTo>
                  <a:pt x="1699" y="1191"/>
                </a:lnTo>
                <a:lnTo>
                  <a:pt x="1717" y="1197"/>
                </a:lnTo>
                <a:lnTo>
                  <a:pt x="1737" y="1203"/>
                </a:lnTo>
                <a:lnTo>
                  <a:pt x="1756" y="1208"/>
                </a:lnTo>
                <a:lnTo>
                  <a:pt x="1777" y="1214"/>
                </a:lnTo>
                <a:lnTo>
                  <a:pt x="1798" y="1219"/>
                </a:lnTo>
                <a:lnTo>
                  <a:pt x="1819" y="1223"/>
                </a:lnTo>
                <a:lnTo>
                  <a:pt x="1841" y="1226"/>
                </a:lnTo>
                <a:lnTo>
                  <a:pt x="1863" y="1229"/>
                </a:lnTo>
                <a:lnTo>
                  <a:pt x="1885" y="1231"/>
                </a:lnTo>
                <a:lnTo>
                  <a:pt x="1906" y="1232"/>
                </a:lnTo>
                <a:lnTo>
                  <a:pt x="1929" y="1232"/>
                </a:lnTo>
                <a:lnTo>
                  <a:pt x="1954" y="1232"/>
                </a:lnTo>
                <a:lnTo>
                  <a:pt x="1980" y="1230"/>
                </a:lnTo>
                <a:lnTo>
                  <a:pt x="2004" y="1228"/>
                </a:lnTo>
                <a:lnTo>
                  <a:pt x="2028" y="1225"/>
                </a:lnTo>
                <a:lnTo>
                  <a:pt x="2050" y="1221"/>
                </a:lnTo>
                <a:lnTo>
                  <a:pt x="2071" y="1215"/>
                </a:lnTo>
                <a:lnTo>
                  <a:pt x="2093" y="1210"/>
                </a:lnTo>
                <a:lnTo>
                  <a:pt x="2112" y="1204"/>
                </a:lnTo>
                <a:lnTo>
                  <a:pt x="2132" y="1197"/>
                </a:lnTo>
                <a:lnTo>
                  <a:pt x="2150" y="1189"/>
                </a:lnTo>
                <a:lnTo>
                  <a:pt x="2167" y="1181"/>
                </a:lnTo>
                <a:lnTo>
                  <a:pt x="2184" y="1172"/>
                </a:lnTo>
                <a:lnTo>
                  <a:pt x="2200" y="1161"/>
                </a:lnTo>
                <a:lnTo>
                  <a:pt x="2215" y="1151"/>
                </a:lnTo>
                <a:lnTo>
                  <a:pt x="2230" y="1140"/>
                </a:lnTo>
                <a:lnTo>
                  <a:pt x="2243" y="1129"/>
                </a:lnTo>
                <a:lnTo>
                  <a:pt x="2255" y="1116"/>
                </a:lnTo>
                <a:lnTo>
                  <a:pt x="2266" y="1103"/>
                </a:lnTo>
                <a:lnTo>
                  <a:pt x="2278" y="1090"/>
                </a:lnTo>
                <a:lnTo>
                  <a:pt x="2288" y="1077"/>
                </a:lnTo>
                <a:lnTo>
                  <a:pt x="2297" y="1062"/>
                </a:lnTo>
                <a:lnTo>
                  <a:pt x="2305" y="1048"/>
                </a:lnTo>
                <a:lnTo>
                  <a:pt x="2313" y="1034"/>
                </a:lnTo>
                <a:lnTo>
                  <a:pt x="2319" y="1018"/>
                </a:lnTo>
                <a:lnTo>
                  <a:pt x="2326" y="1003"/>
                </a:lnTo>
                <a:lnTo>
                  <a:pt x="2331" y="987"/>
                </a:lnTo>
                <a:lnTo>
                  <a:pt x="2336" y="971"/>
                </a:lnTo>
                <a:lnTo>
                  <a:pt x="2339" y="955"/>
                </a:lnTo>
                <a:lnTo>
                  <a:pt x="2342" y="938"/>
                </a:lnTo>
                <a:lnTo>
                  <a:pt x="2344" y="921"/>
                </a:lnTo>
                <a:lnTo>
                  <a:pt x="2345" y="904"/>
                </a:lnTo>
                <a:lnTo>
                  <a:pt x="2345" y="888"/>
                </a:lnTo>
                <a:lnTo>
                  <a:pt x="2345" y="871"/>
                </a:lnTo>
                <a:lnTo>
                  <a:pt x="2344" y="855"/>
                </a:lnTo>
                <a:lnTo>
                  <a:pt x="2343" y="840"/>
                </a:lnTo>
                <a:lnTo>
                  <a:pt x="2341" y="825"/>
                </a:lnTo>
                <a:lnTo>
                  <a:pt x="2338" y="810"/>
                </a:lnTo>
                <a:lnTo>
                  <a:pt x="2335" y="797"/>
                </a:lnTo>
                <a:lnTo>
                  <a:pt x="2331" y="783"/>
                </a:lnTo>
                <a:lnTo>
                  <a:pt x="2327" y="769"/>
                </a:lnTo>
                <a:lnTo>
                  <a:pt x="2322" y="757"/>
                </a:lnTo>
                <a:lnTo>
                  <a:pt x="2315" y="744"/>
                </a:lnTo>
                <a:lnTo>
                  <a:pt x="2309" y="732"/>
                </a:lnTo>
                <a:lnTo>
                  <a:pt x="2302" y="720"/>
                </a:lnTo>
                <a:lnTo>
                  <a:pt x="2295" y="708"/>
                </a:lnTo>
                <a:lnTo>
                  <a:pt x="2287" y="697"/>
                </a:lnTo>
                <a:lnTo>
                  <a:pt x="2279" y="687"/>
                </a:lnTo>
                <a:lnTo>
                  <a:pt x="2269" y="675"/>
                </a:lnTo>
                <a:lnTo>
                  <a:pt x="2259" y="665"/>
                </a:lnTo>
                <a:lnTo>
                  <a:pt x="2249" y="655"/>
                </a:lnTo>
                <a:lnTo>
                  <a:pt x="2238" y="646"/>
                </a:lnTo>
                <a:lnTo>
                  <a:pt x="2227" y="636"/>
                </a:lnTo>
                <a:lnTo>
                  <a:pt x="2202" y="617"/>
                </a:lnTo>
                <a:lnTo>
                  <a:pt x="2175" y="600"/>
                </a:lnTo>
                <a:lnTo>
                  <a:pt x="2145" y="582"/>
                </a:lnTo>
                <a:lnTo>
                  <a:pt x="2113" y="567"/>
                </a:lnTo>
                <a:lnTo>
                  <a:pt x="2079" y="551"/>
                </a:lnTo>
                <a:lnTo>
                  <a:pt x="2042" y="536"/>
                </a:lnTo>
                <a:lnTo>
                  <a:pt x="2012" y="524"/>
                </a:lnTo>
                <a:lnTo>
                  <a:pt x="1985" y="512"/>
                </a:lnTo>
                <a:lnTo>
                  <a:pt x="1958" y="501"/>
                </a:lnTo>
                <a:lnTo>
                  <a:pt x="1935" y="489"/>
                </a:lnTo>
                <a:lnTo>
                  <a:pt x="1913" y="476"/>
                </a:lnTo>
                <a:lnTo>
                  <a:pt x="1894" y="464"/>
                </a:lnTo>
                <a:lnTo>
                  <a:pt x="1877" y="452"/>
                </a:lnTo>
                <a:lnTo>
                  <a:pt x="1861" y="439"/>
                </a:lnTo>
                <a:lnTo>
                  <a:pt x="1848" y="425"/>
                </a:lnTo>
                <a:lnTo>
                  <a:pt x="1836" y="411"/>
                </a:lnTo>
                <a:lnTo>
                  <a:pt x="1826" y="396"/>
                </a:lnTo>
                <a:lnTo>
                  <a:pt x="1818" y="380"/>
                </a:lnTo>
                <a:lnTo>
                  <a:pt x="1812" y="363"/>
                </a:lnTo>
                <a:lnTo>
                  <a:pt x="1807" y="346"/>
                </a:lnTo>
                <a:lnTo>
                  <a:pt x="1805" y="327"/>
                </a:lnTo>
                <a:lnTo>
                  <a:pt x="1804" y="307"/>
                </a:lnTo>
                <a:lnTo>
                  <a:pt x="1805" y="292"/>
                </a:lnTo>
                <a:lnTo>
                  <a:pt x="1807" y="276"/>
                </a:lnTo>
                <a:lnTo>
                  <a:pt x="1811" y="260"/>
                </a:lnTo>
                <a:lnTo>
                  <a:pt x="1816" y="245"/>
                </a:lnTo>
                <a:lnTo>
                  <a:pt x="1823" y="229"/>
                </a:lnTo>
                <a:lnTo>
                  <a:pt x="1833" y="214"/>
                </a:lnTo>
                <a:lnTo>
                  <a:pt x="1843" y="200"/>
                </a:lnTo>
                <a:lnTo>
                  <a:pt x="1855" y="186"/>
                </a:lnTo>
                <a:lnTo>
                  <a:pt x="1862" y="180"/>
                </a:lnTo>
                <a:lnTo>
                  <a:pt x="1870" y="174"/>
                </a:lnTo>
                <a:lnTo>
                  <a:pt x="1878" y="168"/>
                </a:lnTo>
                <a:lnTo>
                  <a:pt x="1887" y="163"/>
                </a:lnTo>
                <a:lnTo>
                  <a:pt x="1895" y="158"/>
                </a:lnTo>
                <a:lnTo>
                  <a:pt x="1905" y="153"/>
                </a:lnTo>
                <a:lnTo>
                  <a:pt x="1915" y="149"/>
                </a:lnTo>
                <a:lnTo>
                  <a:pt x="1926" y="144"/>
                </a:lnTo>
                <a:lnTo>
                  <a:pt x="1937" y="140"/>
                </a:lnTo>
                <a:lnTo>
                  <a:pt x="1948" y="137"/>
                </a:lnTo>
                <a:lnTo>
                  <a:pt x="1960" y="134"/>
                </a:lnTo>
                <a:lnTo>
                  <a:pt x="1972" y="132"/>
                </a:lnTo>
                <a:lnTo>
                  <a:pt x="1986" y="130"/>
                </a:lnTo>
                <a:lnTo>
                  <a:pt x="2000" y="129"/>
                </a:lnTo>
                <a:lnTo>
                  <a:pt x="2014" y="128"/>
                </a:lnTo>
                <a:lnTo>
                  <a:pt x="2030" y="127"/>
                </a:lnTo>
                <a:lnTo>
                  <a:pt x="2049" y="128"/>
                </a:lnTo>
                <a:lnTo>
                  <a:pt x="2068" y="129"/>
                </a:lnTo>
                <a:lnTo>
                  <a:pt x="2087" y="131"/>
                </a:lnTo>
                <a:lnTo>
                  <a:pt x="2105" y="133"/>
                </a:lnTo>
                <a:lnTo>
                  <a:pt x="2123" y="136"/>
                </a:lnTo>
                <a:lnTo>
                  <a:pt x="2139" y="139"/>
                </a:lnTo>
                <a:lnTo>
                  <a:pt x="2154" y="143"/>
                </a:lnTo>
                <a:lnTo>
                  <a:pt x="2168" y="148"/>
                </a:lnTo>
                <a:lnTo>
                  <a:pt x="2196" y="157"/>
                </a:lnTo>
                <a:lnTo>
                  <a:pt x="2219" y="166"/>
                </a:lnTo>
                <a:lnTo>
                  <a:pt x="2239" y="175"/>
                </a:lnTo>
                <a:lnTo>
                  <a:pt x="2255" y="184"/>
                </a:lnTo>
                <a:lnTo>
                  <a:pt x="2297" y="57"/>
                </a:lnTo>
                <a:lnTo>
                  <a:pt x="2277" y="46"/>
                </a:lnTo>
                <a:lnTo>
                  <a:pt x="2251" y="36"/>
                </a:lnTo>
                <a:lnTo>
                  <a:pt x="2224" y="26"/>
                </a:lnTo>
                <a:lnTo>
                  <a:pt x="2192" y="18"/>
                </a:lnTo>
                <a:lnTo>
                  <a:pt x="2175" y="14"/>
                </a:lnTo>
                <a:lnTo>
                  <a:pt x="2157" y="11"/>
                </a:lnTo>
                <a:lnTo>
                  <a:pt x="2139" y="8"/>
                </a:lnTo>
                <a:lnTo>
                  <a:pt x="2119" y="5"/>
                </a:lnTo>
                <a:lnTo>
                  <a:pt x="2099" y="3"/>
                </a:lnTo>
                <a:lnTo>
                  <a:pt x="2079" y="2"/>
                </a:lnTo>
                <a:lnTo>
                  <a:pt x="2057" y="1"/>
                </a:lnTo>
                <a:lnTo>
                  <a:pt x="2035" y="0"/>
                </a:lnTo>
                <a:lnTo>
                  <a:pt x="2013" y="1"/>
                </a:lnTo>
                <a:lnTo>
                  <a:pt x="1992" y="2"/>
                </a:lnTo>
                <a:lnTo>
                  <a:pt x="1971" y="4"/>
                </a:lnTo>
                <a:lnTo>
                  <a:pt x="1951" y="7"/>
                </a:lnTo>
                <a:lnTo>
                  <a:pt x="1932" y="10"/>
                </a:lnTo>
                <a:lnTo>
                  <a:pt x="1912" y="14"/>
                </a:lnTo>
                <a:lnTo>
                  <a:pt x="1894" y="19"/>
                </a:lnTo>
                <a:lnTo>
                  <a:pt x="1877" y="24"/>
                </a:lnTo>
                <a:lnTo>
                  <a:pt x="1859" y="31"/>
                </a:lnTo>
                <a:lnTo>
                  <a:pt x="1842" y="37"/>
                </a:lnTo>
                <a:lnTo>
                  <a:pt x="1826" y="45"/>
                </a:lnTo>
                <a:lnTo>
                  <a:pt x="1810" y="54"/>
                </a:lnTo>
                <a:lnTo>
                  <a:pt x="1795" y="63"/>
                </a:lnTo>
                <a:lnTo>
                  <a:pt x="1781" y="72"/>
                </a:lnTo>
                <a:lnTo>
                  <a:pt x="1767" y="82"/>
                </a:lnTo>
                <a:lnTo>
                  <a:pt x="1754" y="92"/>
                </a:lnTo>
                <a:lnTo>
                  <a:pt x="1742" y="104"/>
                </a:lnTo>
                <a:lnTo>
                  <a:pt x="1731" y="115"/>
                </a:lnTo>
                <a:lnTo>
                  <a:pt x="1719" y="127"/>
                </a:lnTo>
                <a:lnTo>
                  <a:pt x="1709" y="140"/>
                </a:lnTo>
                <a:lnTo>
                  <a:pt x="1700" y="153"/>
                </a:lnTo>
                <a:lnTo>
                  <a:pt x="1691" y="167"/>
                </a:lnTo>
                <a:lnTo>
                  <a:pt x="1683" y="181"/>
                </a:lnTo>
                <a:lnTo>
                  <a:pt x="1675" y="196"/>
                </a:lnTo>
                <a:lnTo>
                  <a:pt x="1669" y="210"/>
                </a:lnTo>
                <a:lnTo>
                  <a:pt x="1663" y="225"/>
                </a:lnTo>
                <a:lnTo>
                  <a:pt x="1659" y="241"/>
                </a:lnTo>
                <a:lnTo>
                  <a:pt x="1655" y="257"/>
                </a:lnTo>
                <a:lnTo>
                  <a:pt x="1652" y="273"/>
                </a:lnTo>
                <a:lnTo>
                  <a:pt x="1650" y="290"/>
                </a:lnTo>
                <a:lnTo>
                  <a:pt x="1648" y="308"/>
                </a:lnTo>
                <a:lnTo>
                  <a:pt x="1648" y="324"/>
                </a:lnTo>
                <a:lnTo>
                  <a:pt x="1648" y="341"/>
                </a:lnTo>
                <a:lnTo>
                  <a:pt x="1649" y="355"/>
                </a:lnTo>
                <a:lnTo>
                  <a:pt x="1651" y="370"/>
                </a:lnTo>
                <a:lnTo>
                  <a:pt x="1653" y="384"/>
                </a:lnTo>
                <a:lnTo>
                  <a:pt x="1656" y="399"/>
                </a:lnTo>
                <a:lnTo>
                  <a:pt x="1660" y="412"/>
                </a:lnTo>
                <a:lnTo>
                  <a:pt x="1665" y="425"/>
                </a:lnTo>
                <a:lnTo>
                  <a:pt x="1669" y="439"/>
                </a:lnTo>
                <a:lnTo>
                  <a:pt x="1675" y="451"/>
                </a:lnTo>
                <a:lnTo>
                  <a:pt x="1682" y="463"/>
                </a:lnTo>
                <a:lnTo>
                  <a:pt x="1689" y="475"/>
                </a:lnTo>
                <a:lnTo>
                  <a:pt x="1696" y="487"/>
                </a:lnTo>
                <a:lnTo>
                  <a:pt x="1705" y="499"/>
                </a:lnTo>
                <a:lnTo>
                  <a:pt x="1713" y="509"/>
                </a:lnTo>
                <a:lnTo>
                  <a:pt x="1722" y="520"/>
                </a:lnTo>
                <a:lnTo>
                  <a:pt x="1733" y="530"/>
                </a:lnTo>
                <a:lnTo>
                  <a:pt x="1743" y="541"/>
                </a:lnTo>
                <a:lnTo>
                  <a:pt x="1754" y="551"/>
                </a:lnTo>
                <a:lnTo>
                  <a:pt x="1766" y="560"/>
                </a:lnTo>
                <a:lnTo>
                  <a:pt x="1779" y="569"/>
                </a:lnTo>
                <a:lnTo>
                  <a:pt x="1804" y="588"/>
                </a:lnTo>
                <a:lnTo>
                  <a:pt x="1832" y="604"/>
                </a:lnTo>
                <a:lnTo>
                  <a:pt x="1862" y="620"/>
                </a:lnTo>
                <a:lnTo>
                  <a:pt x="1894" y="635"/>
                </a:lnTo>
                <a:lnTo>
                  <a:pt x="1929" y="649"/>
                </a:lnTo>
                <a:lnTo>
                  <a:pt x="1964" y="662"/>
                </a:lnTo>
                <a:lnTo>
                  <a:pt x="1993" y="673"/>
                </a:lnTo>
                <a:lnTo>
                  <a:pt x="2019" y="685"/>
                </a:lnTo>
                <a:lnTo>
                  <a:pt x="2045" y="697"/>
                </a:lnTo>
                <a:lnTo>
                  <a:pt x="2067" y="709"/>
                </a:lnTo>
                <a:lnTo>
                  <a:pt x="2088" y="721"/>
                </a:lnTo>
                <a:lnTo>
                  <a:pt x="2106" y="735"/>
                </a:lnTo>
                <a:lnTo>
                  <a:pt x="2123" y="748"/>
                </a:lnTo>
                <a:lnTo>
                  <a:pt x="2137" y="761"/>
                </a:lnTo>
                <a:lnTo>
                  <a:pt x="2150" y="776"/>
                </a:lnTo>
                <a:lnTo>
                  <a:pt x="2160" y="792"/>
                </a:lnTo>
                <a:lnTo>
                  <a:pt x="2169" y="807"/>
                </a:lnTo>
                <a:lnTo>
                  <a:pt x="2177" y="823"/>
                </a:lnTo>
                <a:lnTo>
                  <a:pt x="2183" y="842"/>
                </a:lnTo>
                <a:lnTo>
                  <a:pt x="2186" y="860"/>
                </a:lnTo>
                <a:lnTo>
                  <a:pt x="2189" y="880"/>
                </a:lnTo>
                <a:lnTo>
                  <a:pt x="2189" y="900"/>
                </a:lnTo>
                <a:lnTo>
                  <a:pt x="2189" y="911"/>
                </a:lnTo>
                <a:lnTo>
                  <a:pt x="2188" y="922"/>
                </a:lnTo>
                <a:lnTo>
                  <a:pt x="2187" y="933"/>
                </a:lnTo>
                <a:lnTo>
                  <a:pt x="2185" y="943"/>
                </a:lnTo>
                <a:lnTo>
                  <a:pt x="2183" y="953"/>
                </a:lnTo>
                <a:lnTo>
                  <a:pt x="2180" y="963"/>
                </a:lnTo>
                <a:lnTo>
                  <a:pt x="2177" y="972"/>
                </a:lnTo>
                <a:lnTo>
                  <a:pt x="2173" y="983"/>
                </a:lnTo>
                <a:lnTo>
                  <a:pt x="2167" y="992"/>
                </a:lnTo>
                <a:lnTo>
                  <a:pt x="2163" y="1000"/>
                </a:lnTo>
                <a:lnTo>
                  <a:pt x="2157" y="1008"/>
                </a:lnTo>
                <a:lnTo>
                  <a:pt x="2152" y="1016"/>
                </a:lnTo>
                <a:lnTo>
                  <a:pt x="2145" y="1025"/>
                </a:lnTo>
                <a:lnTo>
                  <a:pt x="2139" y="1032"/>
                </a:lnTo>
                <a:lnTo>
                  <a:pt x="2131" y="1040"/>
                </a:lnTo>
                <a:lnTo>
                  <a:pt x="2124" y="1046"/>
                </a:lnTo>
                <a:lnTo>
                  <a:pt x="2115" y="1053"/>
                </a:lnTo>
                <a:lnTo>
                  <a:pt x="2106" y="1059"/>
                </a:lnTo>
                <a:lnTo>
                  <a:pt x="2097" y="1064"/>
                </a:lnTo>
                <a:lnTo>
                  <a:pt x="2088" y="1069"/>
                </a:lnTo>
                <a:lnTo>
                  <a:pt x="2078" y="1075"/>
                </a:lnTo>
                <a:lnTo>
                  <a:pt x="2067" y="1080"/>
                </a:lnTo>
                <a:lnTo>
                  <a:pt x="2056" y="1084"/>
                </a:lnTo>
                <a:lnTo>
                  <a:pt x="2045" y="1088"/>
                </a:lnTo>
                <a:lnTo>
                  <a:pt x="2020" y="1094"/>
                </a:lnTo>
                <a:lnTo>
                  <a:pt x="1995" y="1098"/>
                </a:lnTo>
                <a:lnTo>
                  <a:pt x="1967" y="1101"/>
                </a:lnTo>
                <a:lnTo>
                  <a:pt x="1939" y="1102"/>
                </a:lnTo>
                <a:lnTo>
                  <a:pt x="1919" y="1102"/>
                </a:lnTo>
                <a:lnTo>
                  <a:pt x="1899" y="1101"/>
                </a:lnTo>
                <a:lnTo>
                  <a:pt x="1880" y="1099"/>
                </a:lnTo>
                <a:lnTo>
                  <a:pt x="1861" y="1096"/>
                </a:lnTo>
                <a:lnTo>
                  <a:pt x="1842" y="1093"/>
                </a:lnTo>
                <a:lnTo>
                  <a:pt x="1823" y="1089"/>
                </a:lnTo>
                <a:lnTo>
                  <a:pt x="1805" y="1085"/>
                </a:lnTo>
                <a:lnTo>
                  <a:pt x="1788" y="1080"/>
                </a:lnTo>
                <a:lnTo>
                  <a:pt x="1770" y="1075"/>
                </a:lnTo>
                <a:lnTo>
                  <a:pt x="1753" y="1068"/>
                </a:lnTo>
                <a:lnTo>
                  <a:pt x="1737" y="1062"/>
                </a:lnTo>
                <a:lnTo>
                  <a:pt x="1721" y="1056"/>
                </a:lnTo>
                <a:lnTo>
                  <a:pt x="1706" y="1049"/>
                </a:lnTo>
                <a:lnTo>
                  <a:pt x="1691" y="1041"/>
                </a:lnTo>
                <a:lnTo>
                  <a:pt x="1678" y="1034"/>
                </a:lnTo>
                <a:lnTo>
                  <a:pt x="1664" y="1026"/>
                </a:lnTo>
                <a:lnTo>
                  <a:pt x="1623" y="1153"/>
                </a:lnTo>
                <a:close/>
                <a:moveTo>
                  <a:pt x="3253" y="813"/>
                </a:moveTo>
                <a:lnTo>
                  <a:pt x="3256" y="799"/>
                </a:lnTo>
                <a:lnTo>
                  <a:pt x="3257" y="782"/>
                </a:lnTo>
                <a:lnTo>
                  <a:pt x="3258" y="762"/>
                </a:lnTo>
                <a:lnTo>
                  <a:pt x="3259" y="740"/>
                </a:lnTo>
                <a:lnTo>
                  <a:pt x="3258" y="709"/>
                </a:lnTo>
                <a:lnTo>
                  <a:pt x="3255" y="677"/>
                </a:lnTo>
                <a:lnTo>
                  <a:pt x="3253" y="661"/>
                </a:lnTo>
                <a:lnTo>
                  <a:pt x="3250" y="644"/>
                </a:lnTo>
                <a:lnTo>
                  <a:pt x="3247" y="627"/>
                </a:lnTo>
                <a:lnTo>
                  <a:pt x="3243" y="610"/>
                </a:lnTo>
                <a:lnTo>
                  <a:pt x="3239" y="593"/>
                </a:lnTo>
                <a:lnTo>
                  <a:pt x="3234" y="576"/>
                </a:lnTo>
                <a:lnTo>
                  <a:pt x="3228" y="559"/>
                </a:lnTo>
                <a:lnTo>
                  <a:pt x="3222" y="543"/>
                </a:lnTo>
                <a:lnTo>
                  <a:pt x="3214" y="526"/>
                </a:lnTo>
                <a:lnTo>
                  <a:pt x="3206" y="510"/>
                </a:lnTo>
                <a:lnTo>
                  <a:pt x="3197" y="494"/>
                </a:lnTo>
                <a:lnTo>
                  <a:pt x="3188" y="478"/>
                </a:lnTo>
                <a:lnTo>
                  <a:pt x="3177" y="463"/>
                </a:lnTo>
                <a:lnTo>
                  <a:pt x="3166" y="449"/>
                </a:lnTo>
                <a:lnTo>
                  <a:pt x="3154" y="435"/>
                </a:lnTo>
                <a:lnTo>
                  <a:pt x="3141" y="422"/>
                </a:lnTo>
                <a:lnTo>
                  <a:pt x="3127" y="409"/>
                </a:lnTo>
                <a:lnTo>
                  <a:pt x="3113" y="398"/>
                </a:lnTo>
                <a:lnTo>
                  <a:pt x="3096" y="386"/>
                </a:lnTo>
                <a:lnTo>
                  <a:pt x="3080" y="376"/>
                </a:lnTo>
                <a:lnTo>
                  <a:pt x="3061" y="367"/>
                </a:lnTo>
                <a:lnTo>
                  <a:pt x="3043" y="359"/>
                </a:lnTo>
                <a:lnTo>
                  <a:pt x="3023" y="352"/>
                </a:lnTo>
                <a:lnTo>
                  <a:pt x="3001" y="347"/>
                </a:lnTo>
                <a:lnTo>
                  <a:pt x="2980" y="342"/>
                </a:lnTo>
                <a:lnTo>
                  <a:pt x="2956" y="338"/>
                </a:lnTo>
                <a:lnTo>
                  <a:pt x="2932" y="336"/>
                </a:lnTo>
                <a:lnTo>
                  <a:pt x="2906" y="335"/>
                </a:lnTo>
                <a:lnTo>
                  <a:pt x="2883" y="335"/>
                </a:lnTo>
                <a:lnTo>
                  <a:pt x="2860" y="337"/>
                </a:lnTo>
                <a:lnTo>
                  <a:pt x="2838" y="341"/>
                </a:lnTo>
                <a:lnTo>
                  <a:pt x="2817" y="345"/>
                </a:lnTo>
                <a:lnTo>
                  <a:pt x="2796" y="350"/>
                </a:lnTo>
                <a:lnTo>
                  <a:pt x="2776" y="356"/>
                </a:lnTo>
                <a:lnTo>
                  <a:pt x="2756" y="363"/>
                </a:lnTo>
                <a:lnTo>
                  <a:pt x="2737" y="371"/>
                </a:lnTo>
                <a:lnTo>
                  <a:pt x="2719" y="380"/>
                </a:lnTo>
                <a:lnTo>
                  <a:pt x="2701" y="391"/>
                </a:lnTo>
                <a:lnTo>
                  <a:pt x="2685" y="402"/>
                </a:lnTo>
                <a:lnTo>
                  <a:pt x="2669" y="414"/>
                </a:lnTo>
                <a:lnTo>
                  <a:pt x="2652" y="426"/>
                </a:lnTo>
                <a:lnTo>
                  <a:pt x="2638" y="441"/>
                </a:lnTo>
                <a:lnTo>
                  <a:pt x="2624" y="455"/>
                </a:lnTo>
                <a:lnTo>
                  <a:pt x="2610" y="470"/>
                </a:lnTo>
                <a:lnTo>
                  <a:pt x="2597" y="485"/>
                </a:lnTo>
                <a:lnTo>
                  <a:pt x="2585" y="503"/>
                </a:lnTo>
                <a:lnTo>
                  <a:pt x="2574" y="520"/>
                </a:lnTo>
                <a:lnTo>
                  <a:pt x="2563" y="539"/>
                </a:lnTo>
                <a:lnTo>
                  <a:pt x="2554" y="557"/>
                </a:lnTo>
                <a:lnTo>
                  <a:pt x="2545" y="576"/>
                </a:lnTo>
                <a:lnTo>
                  <a:pt x="2537" y="597"/>
                </a:lnTo>
                <a:lnTo>
                  <a:pt x="2530" y="617"/>
                </a:lnTo>
                <a:lnTo>
                  <a:pt x="2523" y="638"/>
                </a:lnTo>
                <a:lnTo>
                  <a:pt x="2517" y="660"/>
                </a:lnTo>
                <a:lnTo>
                  <a:pt x="2512" y="682"/>
                </a:lnTo>
                <a:lnTo>
                  <a:pt x="2508" y="704"/>
                </a:lnTo>
                <a:lnTo>
                  <a:pt x="2505" y="727"/>
                </a:lnTo>
                <a:lnTo>
                  <a:pt x="2503" y="751"/>
                </a:lnTo>
                <a:lnTo>
                  <a:pt x="2502" y="774"/>
                </a:lnTo>
                <a:lnTo>
                  <a:pt x="2501" y="799"/>
                </a:lnTo>
                <a:lnTo>
                  <a:pt x="2502" y="822"/>
                </a:lnTo>
                <a:lnTo>
                  <a:pt x="2503" y="846"/>
                </a:lnTo>
                <a:lnTo>
                  <a:pt x="2505" y="868"/>
                </a:lnTo>
                <a:lnTo>
                  <a:pt x="2508" y="891"/>
                </a:lnTo>
                <a:lnTo>
                  <a:pt x="2513" y="913"/>
                </a:lnTo>
                <a:lnTo>
                  <a:pt x="2517" y="934"/>
                </a:lnTo>
                <a:lnTo>
                  <a:pt x="2524" y="955"/>
                </a:lnTo>
                <a:lnTo>
                  <a:pt x="2531" y="975"/>
                </a:lnTo>
                <a:lnTo>
                  <a:pt x="2538" y="994"/>
                </a:lnTo>
                <a:lnTo>
                  <a:pt x="2546" y="1013"/>
                </a:lnTo>
                <a:lnTo>
                  <a:pt x="2555" y="1032"/>
                </a:lnTo>
                <a:lnTo>
                  <a:pt x="2565" y="1049"/>
                </a:lnTo>
                <a:lnTo>
                  <a:pt x="2577" y="1065"/>
                </a:lnTo>
                <a:lnTo>
                  <a:pt x="2588" y="1082"/>
                </a:lnTo>
                <a:lnTo>
                  <a:pt x="2601" y="1097"/>
                </a:lnTo>
                <a:lnTo>
                  <a:pt x="2614" y="1112"/>
                </a:lnTo>
                <a:lnTo>
                  <a:pt x="2628" y="1126"/>
                </a:lnTo>
                <a:lnTo>
                  <a:pt x="2643" y="1139"/>
                </a:lnTo>
                <a:lnTo>
                  <a:pt x="2658" y="1151"/>
                </a:lnTo>
                <a:lnTo>
                  <a:pt x="2675" y="1162"/>
                </a:lnTo>
                <a:lnTo>
                  <a:pt x="2692" y="1174"/>
                </a:lnTo>
                <a:lnTo>
                  <a:pt x="2709" y="1184"/>
                </a:lnTo>
                <a:lnTo>
                  <a:pt x="2728" y="1192"/>
                </a:lnTo>
                <a:lnTo>
                  <a:pt x="2747" y="1200"/>
                </a:lnTo>
                <a:lnTo>
                  <a:pt x="2767" y="1207"/>
                </a:lnTo>
                <a:lnTo>
                  <a:pt x="2787" y="1214"/>
                </a:lnTo>
                <a:lnTo>
                  <a:pt x="2808" y="1220"/>
                </a:lnTo>
                <a:lnTo>
                  <a:pt x="2830" y="1224"/>
                </a:lnTo>
                <a:lnTo>
                  <a:pt x="2852" y="1228"/>
                </a:lnTo>
                <a:lnTo>
                  <a:pt x="2876" y="1230"/>
                </a:lnTo>
                <a:lnTo>
                  <a:pt x="2899" y="1232"/>
                </a:lnTo>
                <a:lnTo>
                  <a:pt x="2924" y="1232"/>
                </a:lnTo>
                <a:lnTo>
                  <a:pt x="2949" y="1232"/>
                </a:lnTo>
                <a:lnTo>
                  <a:pt x="2973" y="1231"/>
                </a:lnTo>
                <a:lnTo>
                  <a:pt x="2996" y="1229"/>
                </a:lnTo>
                <a:lnTo>
                  <a:pt x="3019" y="1227"/>
                </a:lnTo>
                <a:lnTo>
                  <a:pt x="3040" y="1225"/>
                </a:lnTo>
                <a:lnTo>
                  <a:pt x="3060" y="1222"/>
                </a:lnTo>
                <a:lnTo>
                  <a:pt x="3080" y="1218"/>
                </a:lnTo>
                <a:lnTo>
                  <a:pt x="3098" y="1213"/>
                </a:lnTo>
                <a:lnTo>
                  <a:pt x="3132" y="1205"/>
                </a:lnTo>
                <a:lnTo>
                  <a:pt x="3163" y="1196"/>
                </a:lnTo>
                <a:lnTo>
                  <a:pt x="3189" y="1186"/>
                </a:lnTo>
                <a:lnTo>
                  <a:pt x="3212" y="1177"/>
                </a:lnTo>
                <a:lnTo>
                  <a:pt x="3183" y="1064"/>
                </a:lnTo>
                <a:lnTo>
                  <a:pt x="3160" y="1074"/>
                </a:lnTo>
                <a:lnTo>
                  <a:pt x="3137" y="1083"/>
                </a:lnTo>
                <a:lnTo>
                  <a:pt x="3113" y="1090"/>
                </a:lnTo>
                <a:lnTo>
                  <a:pt x="3085" y="1096"/>
                </a:lnTo>
                <a:lnTo>
                  <a:pt x="3054" y="1102"/>
                </a:lnTo>
                <a:lnTo>
                  <a:pt x="3022" y="1106"/>
                </a:lnTo>
                <a:lnTo>
                  <a:pt x="2985" y="1108"/>
                </a:lnTo>
                <a:lnTo>
                  <a:pt x="2945" y="1109"/>
                </a:lnTo>
                <a:lnTo>
                  <a:pt x="2931" y="1109"/>
                </a:lnTo>
                <a:lnTo>
                  <a:pt x="2917" y="1108"/>
                </a:lnTo>
                <a:lnTo>
                  <a:pt x="2902" y="1107"/>
                </a:lnTo>
                <a:lnTo>
                  <a:pt x="2888" y="1105"/>
                </a:lnTo>
                <a:lnTo>
                  <a:pt x="2874" y="1103"/>
                </a:lnTo>
                <a:lnTo>
                  <a:pt x="2860" y="1100"/>
                </a:lnTo>
                <a:lnTo>
                  <a:pt x="2847" y="1096"/>
                </a:lnTo>
                <a:lnTo>
                  <a:pt x="2834" y="1092"/>
                </a:lnTo>
                <a:lnTo>
                  <a:pt x="2822" y="1088"/>
                </a:lnTo>
                <a:lnTo>
                  <a:pt x="2808" y="1083"/>
                </a:lnTo>
                <a:lnTo>
                  <a:pt x="2796" y="1077"/>
                </a:lnTo>
                <a:lnTo>
                  <a:pt x="2785" y="1071"/>
                </a:lnTo>
                <a:lnTo>
                  <a:pt x="2774" y="1063"/>
                </a:lnTo>
                <a:lnTo>
                  <a:pt x="2762" y="1056"/>
                </a:lnTo>
                <a:lnTo>
                  <a:pt x="2751" y="1048"/>
                </a:lnTo>
                <a:lnTo>
                  <a:pt x="2741" y="1040"/>
                </a:lnTo>
                <a:lnTo>
                  <a:pt x="2732" y="1031"/>
                </a:lnTo>
                <a:lnTo>
                  <a:pt x="2723" y="1020"/>
                </a:lnTo>
                <a:lnTo>
                  <a:pt x="2713" y="1010"/>
                </a:lnTo>
                <a:lnTo>
                  <a:pt x="2705" y="999"/>
                </a:lnTo>
                <a:lnTo>
                  <a:pt x="2697" y="987"/>
                </a:lnTo>
                <a:lnTo>
                  <a:pt x="2690" y="975"/>
                </a:lnTo>
                <a:lnTo>
                  <a:pt x="2684" y="961"/>
                </a:lnTo>
                <a:lnTo>
                  <a:pt x="2678" y="948"/>
                </a:lnTo>
                <a:lnTo>
                  <a:pt x="2672" y="933"/>
                </a:lnTo>
                <a:lnTo>
                  <a:pt x="2668" y="918"/>
                </a:lnTo>
                <a:lnTo>
                  <a:pt x="2663" y="902"/>
                </a:lnTo>
                <a:lnTo>
                  <a:pt x="2659" y="886"/>
                </a:lnTo>
                <a:lnTo>
                  <a:pt x="2656" y="868"/>
                </a:lnTo>
                <a:lnTo>
                  <a:pt x="2654" y="851"/>
                </a:lnTo>
                <a:lnTo>
                  <a:pt x="2653" y="832"/>
                </a:lnTo>
                <a:lnTo>
                  <a:pt x="2652" y="813"/>
                </a:lnTo>
                <a:lnTo>
                  <a:pt x="3253" y="813"/>
                </a:lnTo>
                <a:close/>
                <a:moveTo>
                  <a:pt x="2654" y="701"/>
                </a:moveTo>
                <a:lnTo>
                  <a:pt x="2657" y="680"/>
                </a:lnTo>
                <a:lnTo>
                  <a:pt x="2661" y="659"/>
                </a:lnTo>
                <a:lnTo>
                  <a:pt x="2668" y="638"/>
                </a:lnTo>
                <a:lnTo>
                  <a:pt x="2675" y="616"/>
                </a:lnTo>
                <a:lnTo>
                  <a:pt x="2683" y="594"/>
                </a:lnTo>
                <a:lnTo>
                  <a:pt x="2693" y="573"/>
                </a:lnTo>
                <a:lnTo>
                  <a:pt x="2705" y="553"/>
                </a:lnTo>
                <a:lnTo>
                  <a:pt x="2719" y="533"/>
                </a:lnTo>
                <a:lnTo>
                  <a:pt x="2726" y="524"/>
                </a:lnTo>
                <a:lnTo>
                  <a:pt x="2734" y="515"/>
                </a:lnTo>
                <a:lnTo>
                  <a:pt x="2742" y="507"/>
                </a:lnTo>
                <a:lnTo>
                  <a:pt x="2751" y="499"/>
                </a:lnTo>
                <a:lnTo>
                  <a:pt x="2760" y="492"/>
                </a:lnTo>
                <a:lnTo>
                  <a:pt x="2770" y="484"/>
                </a:lnTo>
                <a:lnTo>
                  <a:pt x="2780" y="477"/>
                </a:lnTo>
                <a:lnTo>
                  <a:pt x="2791" y="471"/>
                </a:lnTo>
                <a:lnTo>
                  <a:pt x="2801" y="466"/>
                </a:lnTo>
                <a:lnTo>
                  <a:pt x="2813" y="461"/>
                </a:lnTo>
                <a:lnTo>
                  <a:pt x="2826" y="457"/>
                </a:lnTo>
                <a:lnTo>
                  <a:pt x="2838" y="454"/>
                </a:lnTo>
                <a:lnTo>
                  <a:pt x="2851" y="451"/>
                </a:lnTo>
                <a:lnTo>
                  <a:pt x="2865" y="449"/>
                </a:lnTo>
                <a:lnTo>
                  <a:pt x="2879" y="448"/>
                </a:lnTo>
                <a:lnTo>
                  <a:pt x="2894" y="447"/>
                </a:lnTo>
                <a:lnTo>
                  <a:pt x="2909" y="448"/>
                </a:lnTo>
                <a:lnTo>
                  <a:pt x="2925" y="449"/>
                </a:lnTo>
                <a:lnTo>
                  <a:pt x="2939" y="451"/>
                </a:lnTo>
                <a:lnTo>
                  <a:pt x="2953" y="454"/>
                </a:lnTo>
                <a:lnTo>
                  <a:pt x="2966" y="458"/>
                </a:lnTo>
                <a:lnTo>
                  <a:pt x="2978" y="462"/>
                </a:lnTo>
                <a:lnTo>
                  <a:pt x="2990" y="467"/>
                </a:lnTo>
                <a:lnTo>
                  <a:pt x="3001" y="473"/>
                </a:lnTo>
                <a:lnTo>
                  <a:pt x="3011" y="479"/>
                </a:lnTo>
                <a:lnTo>
                  <a:pt x="3021" y="487"/>
                </a:lnTo>
                <a:lnTo>
                  <a:pt x="3030" y="494"/>
                </a:lnTo>
                <a:lnTo>
                  <a:pt x="3038" y="501"/>
                </a:lnTo>
                <a:lnTo>
                  <a:pt x="3046" y="510"/>
                </a:lnTo>
                <a:lnTo>
                  <a:pt x="3053" y="518"/>
                </a:lnTo>
                <a:lnTo>
                  <a:pt x="3060" y="527"/>
                </a:lnTo>
                <a:lnTo>
                  <a:pt x="3067" y="537"/>
                </a:lnTo>
                <a:lnTo>
                  <a:pt x="3073" y="547"/>
                </a:lnTo>
                <a:lnTo>
                  <a:pt x="3078" y="557"/>
                </a:lnTo>
                <a:lnTo>
                  <a:pt x="3083" y="566"/>
                </a:lnTo>
                <a:lnTo>
                  <a:pt x="3087" y="577"/>
                </a:lnTo>
                <a:lnTo>
                  <a:pt x="3094" y="598"/>
                </a:lnTo>
                <a:lnTo>
                  <a:pt x="3100" y="619"/>
                </a:lnTo>
                <a:lnTo>
                  <a:pt x="3104" y="641"/>
                </a:lnTo>
                <a:lnTo>
                  <a:pt x="3106" y="661"/>
                </a:lnTo>
                <a:lnTo>
                  <a:pt x="3108" y="682"/>
                </a:lnTo>
                <a:lnTo>
                  <a:pt x="3108" y="701"/>
                </a:lnTo>
                <a:lnTo>
                  <a:pt x="2654" y="701"/>
                </a:lnTo>
                <a:close/>
                <a:moveTo>
                  <a:pt x="3452" y="1214"/>
                </a:moveTo>
                <a:lnTo>
                  <a:pt x="3609" y="1214"/>
                </a:lnTo>
                <a:lnTo>
                  <a:pt x="3609" y="754"/>
                </a:lnTo>
                <a:lnTo>
                  <a:pt x="3609" y="736"/>
                </a:lnTo>
                <a:lnTo>
                  <a:pt x="3610" y="717"/>
                </a:lnTo>
                <a:lnTo>
                  <a:pt x="3612" y="699"/>
                </a:lnTo>
                <a:lnTo>
                  <a:pt x="3614" y="682"/>
                </a:lnTo>
                <a:lnTo>
                  <a:pt x="3619" y="660"/>
                </a:lnTo>
                <a:lnTo>
                  <a:pt x="3625" y="640"/>
                </a:lnTo>
                <a:lnTo>
                  <a:pt x="3632" y="620"/>
                </a:lnTo>
                <a:lnTo>
                  <a:pt x="3640" y="602"/>
                </a:lnTo>
                <a:lnTo>
                  <a:pt x="3649" y="585"/>
                </a:lnTo>
                <a:lnTo>
                  <a:pt x="3661" y="568"/>
                </a:lnTo>
                <a:lnTo>
                  <a:pt x="3673" y="553"/>
                </a:lnTo>
                <a:lnTo>
                  <a:pt x="3685" y="539"/>
                </a:lnTo>
                <a:lnTo>
                  <a:pt x="3699" y="526"/>
                </a:lnTo>
                <a:lnTo>
                  <a:pt x="3715" y="515"/>
                </a:lnTo>
                <a:lnTo>
                  <a:pt x="3730" y="506"/>
                </a:lnTo>
                <a:lnTo>
                  <a:pt x="3747" y="498"/>
                </a:lnTo>
                <a:lnTo>
                  <a:pt x="3765" y="492"/>
                </a:lnTo>
                <a:lnTo>
                  <a:pt x="3784" y="487"/>
                </a:lnTo>
                <a:lnTo>
                  <a:pt x="3803" y="483"/>
                </a:lnTo>
                <a:lnTo>
                  <a:pt x="3824" y="482"/>
                </a:lnTo>
                <a:lnTo>
                  <a:pt x="3838" y="483"/>
                </a:lnTo>
                <a:lnTo>
                  <a:pt x="3852" y="483"/>
                </a:lnTo>
                <a:lnTo>
                  <a:pt x="3865" y="484"/>
                </a:lnTo>
                <a:lnTo>
                  <a:pt x="3877" y="487"/>
                </a:lnTo>
                <a:lnTo>
                  <a:pt x="3877" y="338"/>
                </a:lnTo>
                <a:lnTo>
                  <a:pt x="3866" y="337"/>
                </a:lnTo>
                <a:lnTo>
                  <a:pt x="3856" y="336"/>
                </a:lnTo>
                <a:lnTo>
                  <a:pt x="3845" y="335"/>
                </a:lnTo>
                <a:lnTo>
                  <a:pt x="3834" y="335"/>
                </a:lnTo>
                <a:lnTo>
                  <a:pt x="3815" y="336"/>
                </a:lnTo>
                <a:lnTo>
                  <a:pt x="3795" y="338"/>
                </a:lnTo>
                <a:lnTo>
                  <a:pt x="3777" y="343"/>
                </a:lnTo>
                <a:lnTo>
                  <a:pt x="3758" y="349"/>
                </a:lnTo>
                <a:lnTo>
                  <a:pt x="3740" y="356"/>
                </a:lnTo>
                <a:lnTo>
                  <a:pt x="3723" y="364"/>
                </a:lnTo>
                <a:lnTo>
                  <a:pt x="3705" y="374"/>
                </a:lnTo>
                <a:lnTo>
                  <a:pt x="3689" y="386"/>
                </a:lnTo>
                <a:lnTo>
                  <a:pt x="3674" y="399"/>
                </a:lnTo>
                <a:lnTo>
                  <a:pt x="3660" y="413"/>
                </a:lnTo>
                <a:lnTo>
                  <a:pt x="3646" y="428"/>
                </a:lnTo>
                <a:lnTo>
                  <a:pt x="3634" y="446"/>
                </a:lnTo>
                <a:lnTo>
                  <a:pt x="3622" y="463"/>
                </a:lnTo>
                <a:lnTo>
                  <a:pt x="3612" y="482"/>
                </a:lnTo>
                <a:lnTo>
                  <a:pt x="3602" y="503"/>
                </a:lnTo>
                <a:lnTo>
                  <a:pt x="3594" y="523"/>
                </a:lnTo>
                <a:lnTo>
                  <a:pt x="3589" y="523"/>
                </a:lnTo>
                <a:lnTo>
                  <a:pt x="3582" y="355"/>
                </a:lnTo>
                <a:lnTo>
                  <a:pt x="3445" y="355"/>
                </a:lnTo>
                <a:lnTo>
                  <a:pt x="3447" y="385"/>
                </a:lnTo>
                <a:lnTo>
                  <a:pt x="3449" y="416"/>
                </a:lnTo>
                <a:lnTo>
                  <a:pt x="3450" y="448"/>
                </a:lnTo>
                <a:lnTo>
                  <a:pt x="3451" y="480"/>
                </a:lnTo>
                <a:lnTo>
                  <a:pt x="3451" y="515"/>
                </a:lnTo>
                <a:lnTo>
                  <a:pt x="3452" y="550"/>
                </a:lnTo>
                <a:lnTo>
                  <a:pt x="3452" y="586"/>
                </a:lnTo>
                <a:lnTo>
                  <a:pt x="3452" y="623"/>
                </a:lnTo>
                <a:lnTo>
                  <a:pt x="3452" y="1214"/>
                </a:lnTo>
                <a:close/>
                <a:moveTo>
                  <a:pt x="3971" y="355"/>
                </a:moveTo>
                <a:lnTo>
                  <a:pt x="4297" y="1214"/>
                </a:lnTo>
                <a:lnTo>
                  <a:pt x="4446" y="1214"/>
                </a:lnTo>
                <a:lnTo>
                  <a:pt x="4783" y="355"/>
                </a:lnTo>
                <a:lnTo>
                  <a:pt x="4620" y="355"/>
                </a:lnTo>
                <a:lnTo>
                  <a:pt x="4454" y="836"/>
                </a:lnTo>
                <a:lnTo>
                  <a:pt x="4442" y="865"/>
                </a:lnTo>
                <a:lnTo>
                  <a:pt x="4433" y="894"/>
                </a:lnTo>
                <a:lnTo>
                  <a:pt x="4423" y="922"/>
                </a:lnTo>
                <a:lnTo>
                  <a:pt x="4414" y="950"/>
                </a:lnTo>
                <a:lnTo>
                  <a:pt x="4405" y="978"/>
                </a:lnTo>
                <a:lnTo>
                  <a:pt x="4396" y="1004"/>
                </a:lnTo>
                <a:lnTo>
                  <a:pt x="4388" y="1031"/>
                </a:lnTo>
                <a:lnTo>
                  <a:pt x="4380" y="1058"/>
                </a:lnTo>
                <a:lnTo>
                  <a:pt x="4375" y="1058"/>
                </a:lnTo>
                <a:lnTo>
                  <a:pt x="4368" y="1031"/>
                </a:lnTo>
                <a:lnTo>
                  <a:pt x="4361" y="1004"/>
                </a:lnTo>
                <a:lnTo>
                  <a:pt x="4353" y="978"/>
                </a:lnTo>
                <a:lnTo>
                  <a:pt x="4344" y="950"/>
                </a:lnTo>
                <a:lnTo>
                  <a:pt x="4335" y="922"/>
                </a:lnTo>
                <a:lnTo>
                  <a:pt x="4326" y="894"/>
                </a:lnTo>
                <a:lnTo>
                  <a:pt x="4317" y="865"/>
                </a:lnTo>
                <a:lnTo>
                  <a:pt x="4306" y="836"/>
                </a:lnTo>
                <a:lnTo>
                  <a:pt x="4137" y="355"/>
                </a:lnTo>
                <a:lnTo>
                  <a:pt x="3971" y="355"/>
                </a:lnTo>
                <a:close/>
                <a:moveTo>
                  <a:pt x="5086" y="1214"/>
                </a:moveTo>
                <a:lnTo>
                  <a:pt x="5086" y="355"/>
                </a:lnTo>
                <a:lnTo>
                  <a:pt x="4930" y="355"/>
                </a:lnTo>
                <a:lnTo>
                  <a:pt x="4930" y="1214"/>
                </a:lnTo>
                <a:lnTo>
                  <a:pt x="5086" y="1214"/>
                </a:lnTo>
                <a:close/>
                <a:moveTo>
                  <a:pt x="5007" y="211"/>
                </a:moveTo>
                <a:lnTo>
                  <a:pt x="5018" y="211"/>
                </a:lnTo>
                <a:lnTo>
                  <a:pt x="5028" y="209"/>
                </a:lnTo>
                <a:lnTo>
                  <a:pt x="5038" y="207"/>
                </a:lnTo>
                <a:lnTo>
                  <a:pt x="5048" y="204"/>
                </a:lnTo>
                <a:lnTo>
                  <a:pt x="5057" y="200"/>
                </a:lnTo>
                <a:lnTo>
                  <a:pt x="5064" y="195"/>
                </a:lnTo>
                <a:lnTo>
                  <a:pt x="5072" y="188"/>
                </a:lnTo>
                <a:lnTo>
                  <a:pt x="5078" y="182"/>
                </a:lnTo>
                <a:lnTo>
                  <a:pt x="5084" y="175"/>
                </a:lnTo>
                <a:lnTo>
                  <a:pt x="5089" y="168"/>
                </a:lnTo>
                <a:lnTo>
                  <a:pt x="5094" y="160"/>
                </a:lnTo>
                <a:lnTo>
                  <a:pt x="5098" y="152"/>
                </a:lnTo>
                <a:lnTo>
                  <a:pt x="5101" y="143"/>
                </a:lnTo>
                <a:lnTo>
                  <a:pt x="5103" y="134"/>
                </a:lnTo>
                <a:lnTo>
                  <a:pt x="5104" y="125"/>
                </a:lnTo>
                <a:lnTo>
                  <a:pt x="5105" y="115"/>
                </a:lnTo>
                <a:lnTo>
                  <a:pt x="5104" y="105"/>
                </a:lnTo>
                <a:lnTo>
                  <a:pt x="5103" y="95"/>
                </a:lnTo>
                <a:lnTo>
                  <a:pt x="5101" y="85"/>
                </a:lnTo>
                <a:lnTo>
                  <a:pt x="5098" y="77"/>
                </a:lnTo>
                <a:lnTo>
                  <a:pt x="5094" y="68"/>
                </a:lnTo>
                <a:lnTo>
                  <a:pt x="5089" y="60"/>
                </a:lnTo>
                <a:lnTo>
                  <a:pt x="5084" y="53"/>
                </a:lnTo>
                <a:lnTo>
                  <a:pt x="5078" y="45"/>
                </a:lnTo>
                <a:lnTo>
                  <a:pt x="5071" y="39"/>
                </a:lnTo>
                <a:lnTo>
                  <a:pt x="5064" y="34"/>
                </a:lnTo>
                <a:lnTo>
                  <a:pt x="5056" y="29"/>
                </a:lnTo>
                <a:lnTo>
                  <a:pt x="5048" y="25"/>
                </a:lnTo>
                <a:lnTo>
                  <a:pt x="5038" y="22"/>
                </a:lnTo>
                <a:lnTo>
                  <a:pt x="5029" y="20"/>
                </a:lnTo>
                <a:lnTo>
                  <a:pt x="5019" y="18"/>
                </a:lnTo>
                <a:lnTo>
                  <a:pt x="5009" y="18"/>
                </a:lnTo>
                <a:lnTo>
                  <a:pt x="4998" y="18"/>
                </a:lnTo>
                <a:lnTo>
                  <a:pt x="4987" y="20"/>
                </a:lnTo>
                <a:lnTo>
                  <a:pt x="4978" y="22"/>
                </a:lnTo>
                <a:lnTo>
                  <a:pt x="4969" y="25"/>
                </a:lnTo>
                <a:lnTo>
                  <a:pt x="4960" y="29"/>
                </a:lnTo>
                <a:lnTo>
                  <a:pt x="4952" y="34"/>
                </a:lnTo>
                <a:lnTo>
                  <a:pt x="4945" y="39"/>
                </a:lnTo>
                <a:lnTo>
                  <a:pt x="4938" y="45"/>
                </a:lnTo>
                <a:lnTo>
                  <a:pt x="4932" y="53"/>
                </a:lnTo>
                <a:lnTo>
                  <a:pt x="4926" y="60"/>
                </a:lnTo>
                <a:lnTo>
                  <a:pt x="4922" y="68"/>
                </a:lnTo>
                <a:lnTo>
                  <a:pt x="4918" y="77"/>
                </a:lnTo>
                <a:lnTo>
                  <a:pt x="4915" y="85"/>
                </a:lnTo>
                <a:lnTo>
                  <a:pt x="4913" y="95"/>
                </a:lnTo>
                <a:lnTo>
                  <a:pt x="4912" y="105"/>
                </a:lnTo>
                <a:lnTo>
                  <a:pt x="4911" y="115"/>
                </a:lnTo>
                <a:lnTo>
                  <a:pt x="4912" y="125"/>
                </a:lnTo>
                <a:lnTo>
                  <a:pt x="4913" y="134"/>
                </a:lnTo>
                <a:lnTo>
                  <a:pt x="4915" y="143"/>
                </a:lnTo>
                <a:lnTo>
                  <a:pt x="4918" y="152"/>
                </a:lnTo>
                <a:lnTo>
                  <a:pt x="4921" y="160"/>
                </a:lnTo>
                <a:lnTo>
                  <a:pt x="4926" y="168"/>
                </a:lnTo>
                <a:lnTo>
                  <a:pt x="4931" y="175"/>
                </a:lnTo>
                <a:lnTo>
                  <a:pt x="4936" y="182"/>
                </a:lnTo>
                <a:lnTo>
                  <a:pt x="4944" y="188"/>
                </a:lnTo>
                <a:lnTo>
                  <a:pt x="4951" y="195"/>
                </a:lnTo>
                <a:lnTo>
                  <a:pt x="4958" y="200"/>
                </a:lnTo>
                <a:lnTo>
                  <a:pt x="4967" y="204"/>
                </a:lnTo>
                <a:lnTo>
                  <a:pt x="4975" y="207"/>
                </a:lnTo>
                <a:lnTo>
                  <a:pt x="4984" y="209"/>
                </a:lnTo>
                <a:lnTo>
                  <a:pt x="4995" y="211"/>
                </a:lnTo>
                <a:lnTo>
                  <a:pt x="5005" y="211"/>
                </a:lnTo>
                <a:lnTo>
                  <a:pt x="5007" y="211"/>
                </a:lnTo>
                <a:close/>
                <a:moveTo>
                  <a:pt x="5931" y="1064"/>
                </a:moveTo>
                <a:lnTo>
                  <a:pt x="5914" y="1073"/>
                </a:lnTo>
                <a:lnTo>
                  <a:pt x="5896" y="1080"/>
                </a:lnTo>
                <a:lnTo>
                  <a:pt x="5874" y="1087"/>
                </a:lnTo>
                <a:lnTo>
                  <a:pt x="5852" y="1093"/>
                </a:lnTo>
                <a:lnTo>
                  <a:pt x="5827" y="1098"/>
                </a:lnTo>
                <a:lnTo>
                  <a:pt x="5801" y="1102"/>
                </a:lnTo>
                <a:lnTo>
                  <a:pt x="5771" y="1105"/>
                </a:lnTo>
                <a:lnTo>
                  <a:pt x="5740" y="1106"/>
                </a:lnTo>
                <a:lnTo>
                  <a:pt x="5724" y="1105"/>
                </a:lnTo>
                <a:lnTo>
                  <a:pt x="5708" y="1104"/>
                </a:lnTo>
                <a:lnTo>
                  <a:pt x="5693" y="1102"/>
                </a:lnTo>
                <a:lnTo>
                  <a:pt x="5678" y="1100"/>
                </a:lnTo>
                <a:lnTo>
                  <a:pt x="5663" y="1097"/>
                </a:lnTo>
                <a:lnTo>
                  <a:pt x="5649" y="1093"/>
                </a:lnTo>
                <a:lnTo>
                  <a:pt x="5635" y="1089"/>
                </a:lnTo>
                <a:lnTo>
                  <a:pt x="5621" y="1084"/>
                </a:lnTo>
                <a:lnTo>
                  <a:pt x="5608" y="1078"/>
                </a:lnTo>
                <a:lnTo>
                  <a:pt x="5595" y="1072"/>
                </a:lnTo>
                <a:lnTo>
                  <a:pt x="5582" y="1064"/>
                </a:lnTo>
                <a:lnTo>
                  <a:pt x="5570" y="1056"/>
                </a:lnTo>
                <a:lnTo>
                  <a:pt x="5559" y="1048"/>
                </a:lnTo>
                <a:lnTo>
                  <a:pt x="5548" y="1039"/>
                </a:lnTo>
                <a:lnTo>
                  <a:pt x="5538" y="1030"/>
                </a:lnTo>
                <a:lnTo>
                  <a:pt x="5527" y="1019"/>
                </a:lnTo>
                <a:lnTo>
                  <a:pt x="5517" y="1009"/>
                </a:lnTo>
                <a:lnTo>
                  <a:pt x="5508" y="998"/>
                </a:lnTo>
                <a:lnTo>
                  <a:pt x="5499" y="986"/>
                </a:lnTo>
                <a:lnTo>
                  <a:pt x="5492" y="974"/>
                </a:lnTo>
                <a:lnTo>
                  <a:pt x="5483" y="960"/>
                </a:lnTo>
                <a:lnTo>
                  <a:pt x="5476" y="947"/>
                </a:lnTo>
                <a:lnTo>
                  <a:pt x="5470" y="933"/>
                </a:lnTo>
                <a:lnTo>
                  <a:pt x="5464" y="918"/>
                </a:lnTo>
                <a:lnTo>
                  <a:pt x="5459" y="903"/>
                </a:lnTo>
                <a:lnTo>
                  <a:pt x="5455" y="888"/>
                </a:lnTo>
                <a:lnTo>
                  <a:pt x="5451" y="871"/>
                </a:lnTo>
                <a:lnTo>
                  <a:pt x="5448" y="855"/>
                </a:lnTo>
                <a:lnTo>
                  <a:pt x="5445" y="839"/>
                </a:lnTo>
                <a:lnTo>
                  <a:pt x="5444" y="820"/>
                </a:lnTo>
                <a:lnTo>
                  <a:pt x="5442" y="803"/>
                </a:lnTo>
                <a:lnTo>
                  <a:pt x="5442" y="785"/>
                </a:lnTo>
                <a:lnTo>
                  <a:pt x="5442" y="768"/>
                </a:lnTo>
                <a:lnTo>
                  <a:pt x="5443" y="752"/>
                </a:lnTo>
                <a:lnTo>
                  <a:pt x="5445" y="736"/>
                </a:lnTo>
                <a:lnTo>
                  <a:pt x="5447" y="719"/>
                </a:lnTo>
                <a:lnTo>
                  <a:pt x="5450" y="704"/>
                </a:lnTo>
                <a:lnTo>
                  <a:pt x="5453" y="689"/>
                </a:lnTo>
                <a:lnTo>
                  <a:pt x="5457" y="673"/>
                </a:lnTo>
                <a:lnTo>
                  <a:pt x="5461" y="659"/>
                </a:lnTo>
                <a:lnTo>
                  <a:pt x="5466" y="645"/>
                </a:lnTo>
                <a:lnTo>
                  <a:pt x="5472" y="630"/>
                </a:lnTo>
                <a:lnTo>
                  <a:pt x="5478" y="617"/>
                </a:lnTo>
                <a:lnTo>
                  <a:pt x="5485" y="604"/>
                </a:lnTo>
                <a:lnTo>
                  <a:pt x="5494" y="591"/>
                </a:lnTo>
                <a:lnTo>
                  <a:pt x="5502" y="578"/>
                </a:lnTo>
                <a:lnTo>
                  <a:pt x="5510" y="567"/>
                </a:lnTo>
                <a:lnTo>
                  <a:pt x="5519" y="556"/>
                </a:lnTo>
                <a:lnTo>
                  <a:pt x="5529" y="545"/>
                </a:lnTo>
                <a:lnTo>
                  <a:pt x="5540" y="534"/>
                </a:lnTo>
                <a:lnTo>
                  <a:pt x="5551" y="524"/>
                </a:lnTo>
                <a:lnTo>
                  <a:pt x="5563" y="515"/>
                </a:lnTo>
                <a:lnTo>
                  <a:pt x="5574" y="507"/>
                </a:lnTo>
                <a:lnTo>
                  <a:pt x="5588" y="499"/>
                </a:lnTo>
                <a:lnTo>
                  <a:pt x="5601" y="492"/>
                </a:lnTo>
                <a:lnTo>
                  <a:pt x="5615" y="485"/>
                </a:lnTo>
                <a:lnTo>
                  <a:pt x="5629" y="479"/>
                </a:lnTo>
                <a:lnTo>
                  <a:pt x="5644" y="474"/>
                </a:lnTo>
                <a:lnTo>
                  <a:pt x="5659" y="470"/>
                </a:lnTo>
                <a:lnTo>
                  <a:pt x="5675" y="466"/>
                </a:lnTo>
                <a:lnTo>
                  <a:pt x="5692" y="463"/>
                </a:lnTo>
                <a:lnTo>
                  <a:pt x="5709" y="461"/>
                </a:lnTo>
                <a:lnTo>
                  <a:pt x="5727" y="460"/>
                </a:lnTo>
                <a:lnTo>
                  <a:pt x="5745" y="460"/>
                </a:lnTo>
                <a:lnTo>
                  <a:pt x="5775" y="461"/>
                </a:lnTo>
                <a:lnTo>
                  <a:pt x="5804" y="463"/>
                </a:lnTo>
                <a:lnTo>
                  <a:pt x="5830" y="467"/>
                </a:lnTo>
                <a:lnTo>
                  <a:pt x="5854" y="472"/>
                </a:lnTo>
                <a:lnTo>
                  <a:pt x="5875" y="479"/>
                </a:lnTo>
                <a:lnTo>
                  <a:pt x="5894" y="485"/>
                </a:lnTo>
                <a:lnTo>
                  <a:pt x="5911" y="493"/>
                </a:lnTo>
                <a:lnTo>
                  <a:pt x="5926" y="501"/>
                </a:lnTo>
                <a:lnTo>
                  <a:pt x="5961" y="381"/>
                </a:lnTo>
                <a:lnTo>
                  <a:pt x="5944" y="373"/>
                </a:lnTo>
                <a:lnTo>
                  <a:pt x="5922" y="365"/>
                </a:lnTo>
                <a:lnTo>
                  <a:pt x="5899" y="357"/>
                </a:lnTo>
                <a:lnTo>
                  <a:pt x="5872" y="350"/>
                </a:lnTo>
                <a:lnTo>
                  <a:pt x="5843" y="344"/>
                </a:lnTo>
                <a:lnTo>
                  <a:pt x="5812" y="339"/>
                </a:lnTo>
                <a:lnTo>
                  <a:pt x="5779" y="336"/>
                </a:lnTo>
                <a:lnTo>
                  <a:pt x="5745" y="335"/>
                </a:lnTo>
                <a:lnTo>
                  <a:pt x="5719" y="335"/>
                </a:lnTo>
                <a:lnTo>
                  <a:pt x="5694" y="337"/>
                </a:lnTo>
                <a:lnTo>
                  <a:pt x="5669" y="341"/>
                </a:lnTo>
                <a:lnTo>
                  <a:pt x="5645" y="345"/>
                </a:lnTo>
                <a:lnTo>
                  <a:pt x="5621" y="349"/>
                </a:lnTo>
                <a:lnTo>
                  <a:pt x="5599" y="355"/>
                </a:lnTo>
                <a:lnTo>
                  <a:pt x="5576" y="362"/>
                </a:lnTo>
                <a:lnTo>
                  <a:pt x="5555" y="370"/>
                </a:lnTo>
                <a:lnTo>
                  <a:pt x="5533" y="378"/>
                </a:lnTo>
                <a:lnTo>
                  <a:pt x="5514" y="388"/>
                </a:lnTo>
                <a:lnTo>
                  <a:pt x="5495" y="399"/>
                </a:lnTo>
                <a:lnTo>
                  <a:pt x="5476" y="411"/>
                </a:lnTo>
                <a:lnTo>
                  <a:pt x="5458" y="423"/>
                </a:lnTo>
                <a:lnTo>
                  <a:pt x="5441" y="436"/>
                </a:lnTo>
                <a:lnTo>
                  <a:pt x="5424" y="450"/>
                </a:lnTo>
                <a:lnTo>
                  <a:pt x="5409" y="465"/>
                </a:lnTo>
                <a:lnTo>
                  <a:pt x="5395" y="480"/>
                </a:lnTo>
                <a:lnTo>
                  <a:pt x="5380" y="497"/>
                </a:lnTo>
                <a:lnTo>
                  <a:pt x="5368" y="514"/>
                </a:lnTo>
                <a:lnTo>
                  <a:pt x="5356" y="532"/>
                </a:lnTo>
                <a:lnTo>
                  <a:pt x="5345" y="551"/>
                </a:lnTo>
                <a:lnTo>
                  <a:pt x="5334" y="570"/>
                </a:lnTo>
                <a:lnTo>
                  <a:pt x="5325" y="590"/>
                </a:lnTo>
                <a:lnTo>
                  <a:pt x="5316" y="610"/>
                </a:lnTo>
                <a:lnTo>
                  <a:pt x="5309" y="631"/>
                </a:lnTo>
                <a:lnTo>
                  <a:pt x="5303" y="653"/>
                </a:lnTo>
                <a:lnTo>
                  <a:pt x="5297" y="675"/>
                </a:lnTo>
                <a:lnTo>
                  <a:pt x="5293" y="698"/>
                </a:lnTo>
                <a:lnTo>
                  <a:pt x="5288" y="721"/>
                </a:lnTo>
                <a:lnTo>
                  <a:pt x="5285" y="745"/>
                </a:lnTo>
                <a:lnTo>
                  <a:pt x="5284" y="768"/>
                </a:lnTo>
                <a:lnTo>
                  <a:pt x="5283" y="793"/>
                </a:lnTo>
                <a:lnTo>
                  <a:pt x="5284" y="817"/>
                </a:lnTo>
                <a:lnTo>
                  <a:pt x="5285" y="842"/>
                </a:lnTo>
                <a:lnTo>
                  <a:pt x="5288" y="865"/>
                </a:lnTo>
                <a:lnTo>
                  <a:pt x="5292" y="888"/>
                </a:lnTo>
                <a:lnTo>
                  <a:pt x="5296" y="910"/>
                </a:lnTo>
                <a:lnTo>
                  <a:pt x="5301" y="932"/>
                </a:lnTo>
                <a:lnTo>
                  <a:pt x="5307" y="952"/>
                </a:lnTo>
                <a:lnTo>
                  <a:pt x="5314" y="972"/>
                </a:lnTo>
                <a:lnTo>
                  <a:pt x="5322" y="993"/>
                </a:lnTo>
                <a:lnTo>
                  <a:pt x="5330" y="1011"/>
                </a:lnTo>
                <a:lnTo>
                  <a:pt x="5341" y="1030"/>
                </a:lnTo>
                <a:lnTo>
                  <a:pt x="5351" y="1048"/>
                </a:lnTo>
                <a:lnTo>
                  <a:pt x="5362" y="1064"/>
                </a:lnTo>
                <a:lnTo>
                  <a:pt x="5374" y="1081"/>
                </a:lnTo>
                <a:lnTo>
                  <a:pt x="5386" y="1096"/>
                </a:lnTo>
                <a:lnTo>
                  <a:pt x="5401" y="1111"/>
                </a:lnTo>
                <a:lnTo>
                  <a:pt x="5415" y="1126"/>
                </a:lnTo>
                <a:lnTo>
                  <a:pt x="5429" y="1139"/>
                </a:lnTo>
                <a:lnTo>
                  <a:pt x="5446" y="1151"/>
                </a:lnTo>
                <a:lnTo>
                  <a:pt x="5462" y="1162"/>
                </a:lnTo>
                <a:lnTo>
                  <a:pt x="5479" y="1174"/>
                </a:lnTo>
                <a:lnTo>
                  <a:pt x="5498" y="1183"/>
                </a:lnTo>
                <a:lnTo>
                  <a:pt x="5516" y="1192"/>
                </a:lnTo>
                <a:lnTo>
                  <a:pt x="5535" y="1200"/>
                </a:lnTo>
                <a:lnTo>
                  <a:pt x="5555" y="1207"/>
                </a:lnTo>
                <a:lnTo>
                  <a:pt x="5575" y="1214"/>
                </a:lnTo>
                <a:lnTo>
                  <a:pt x="5597" y="1220"/>
                </a:lnTo>
                <a:lnTo>
                  <a:pt x="5618" y="1224"/>
                </a:lnTo>
                <a:lnTo>
                  <a:pt x="5641" y="1228"/>
                </a:lnTo>
                <a:lnTo>
                  <a:pt x="5664" y="1230"/>
                </a:lnTo>
                <a:lnTo>
                  <a:pt x="5688" y="1232"/>
                </a:lnTo>
                <a:lnTo>
                  <a:pt x="5711" y="1232"/>
                </a:lnTo>
                <a:lnTo>
                  <a:pt x="5732" y="1232"/>
                </a:lnTo>
                <a:lnTo>
                  <a:pt x="5754" y="1231"/>
                </a:lnTo>
                <a:lnTo>
                  <a:pt x="5773" y="1229"/>
                </a:lnTo>
                <a:lnTo>
                  <a:pt x="5793" y="1227"/>
                </a:lnTo>
                <a:lnTo>
                  <a:pt x="5829" y="1222"/>
                </a:lnTo>
                <a:lnTo>
                  <a:pt x="5863" y="1214"/>
                </a:lnTo>
                <a:lnTo>
                  <a:pt x="5893" y="1206"/>
                </a:lnTo>
                <a:lnTo>
                  <a:pt x="5918" y="1198"/>
                </a:lnTo>
                <a:lnTo>
                  <a:pt x="5941" y="1190"/>
                </a:lnTo>
                <a:lnTo>
                  <a:pt x="5958" y="1182"/>
                </a:lnTo>
                <a:lnTo>
                  <a:pt x="5931" y="1064"/>
                </a:lnTo>
                <a:close/>
                <a:moveTo>
                  <a:pt x="6820" y="813"/>
                </a:moveTo>
                <a:lnTo>
                  <a:pt x="6822" y="799"/>
                </a:lnTo>
                <a:lnTo>
                  <a:pt x="6825" y="782"/>
                </a:lnTo>
                <a:lnTo>
                  <a:pt x="6826" y="762"/>
                </a:lnTo>
                <a:lnTo>
                  <a:pt x="6826" y="740"/>
                </a:lnTo>
                <a:lnTo>
                  <a:pt x="6825" y="709"/>
                </a:lnTo>
                <a:lnTo>
                  <a:pt x="6822" y="677"/>
                </a:lnTo>
                <a:lnTo>
                  <a:pt x="6819" y="661"/>
                </a:lnTo>
                <a:lnTo>
                  <a:pt x="6817" y="644"/>
                </a:lnTo>
                <a:lnTo>
                  <a:pt x="6814" y="627"/>
                </a:lnTo>
                <a:lnTo>
                  <a:pt x="6810" y="610"/>
                </a:lnTo>
                <a:lnTo>
                  <a:pt x="6805" y="593"/>
                </a:lnTo>
                <a:lnTo>
                  <a:pt x="6800" y="576"/>
                </a:lnTo>
                <a:lnTo>
                  <a:pt x="6795" y="559"/>
                </a:lnTo>
                <a:lnTo>
                  <a:pt x="6788" y="543"/>
                </a:lnTo>
                <a:lnTo>
                  <a:pt x="6781" y="526"/>
                </a:lnTo>
                <a:lnTo>
                  <a:pt x="6772" y="510"/>
                </a:lnTo>
                <a:lnTo>
                  <a:pt x="6764" y="494"/>
                </a:lnTo>
                <a:lnTo>
                  <a:pt x="6754" y="478"/>
                </a:lnTo>
                <a:lnTo>
                  <a:pt x="6744" y="463"/>
                </a:lnTo>
                <a:lnTo>
                  <a:pt x="6733" y="449"/>
                </a:lnTo>
                <a:lnTo>
                  <a:pt x="6720" y="435"/>
                </a:lnTo>
                <a:lnTo>
                  <a:pt x="6707" y="422"/>
                </a:lnTo>
                <a:lnTo>
                  <a:pt x="6694" y="409"/>
                </a:lnTo>
                <a:lnTo>
                  <a:pt x="6679" y="398"/>
                </a:lnTo>
                <a:lnTo>
                  <a:pt x="6663" y="386"/>
                </a:lnTo>
                <a:lnTo>
                  <a:pt x="6646" y="376"/>
                </a:lnTo>
                <a:lnTo>
                  <a:pt x="6629" y="367"/>
                </a:lnTo>
                <a:lnTo>
                  <a:pt x="6609" y="359"/>
                </a:lnTo>
                <a:lnTo>
                  <a:pt x="6590" y="352"/>
                </a:lnTo>
                <a:lnTo>
                  <a:pt x="6568" y="347"/>
                </a:lnTo>
                <a:lnTo>
                  <a:pt x="6546" y="342"/>
                </a:lnTo>
                <a:lnTo>
                  <a:pt x="6522" y="338"/>
                </a:lnTo>
                <a:lnTo>
                  <a:pt x="6498" y="336"/>
                </a:lnTo>
                <a:lnTo>
                  <a:pt x="6472" y="335"/>
                </a:lnTo>
                <a:lnTo>
                  <a:pt x="6449" y="335"/>
                </a:lnTo>
                <a:lnTo>
                  <a:pt x="6426" y="337"/>
                </a:lnTo>
                <a:lnTo>
                  <a:pt x="6405" y="341"/>
                </a:lnTo>
                <a:lnTo>
                  <a:pt x="6384" y="345"/>
                </a:lnTo>
                <a:lnTo>
                  <a:pt x="6362" y="350"/>
                </a:lnTo>
                <a:lnTo>
                  <a:pt x="6343" y="356"/>
                </a:lnTo>
                <a:lnTo>
                  <a:pt x="6322" y="363"/>
                </a:lnTo>
                <a:lnTo>
                  <a:pt x="6304" y="371"/>
                </a:lnTo>
                <a:lnTo>
                  <a:pt x="6286" y="380"/>
                </a:lnTo>
                <a:lnTo>
                  <a:pt x="6268" y="391"/>
                </a:lnTo>
                <a:lnTo>
                  <a:pt x="6251" y="402"/>
                </a:lnTo>
                <a:lnTo>
                  <a:pt x="6235" y="414"/>
                </a:lnTo>
                <a:lnTo>
                  <a:pt x="6219" y="426"/>
                </a:lnTo>
                <a:lnTo>
                  <a:pt x="6204" y="441"/>
                </a:lnTo>
                <a:lnTo>
                  <a:pt x="6190" y="455"/>
                </a:lnTo>
                <a:lnTo>
                  <a:pt x="6176" y="470"/>
                </a:lnTo>
                <a:lnTo>
                  <a:pt x="6164" y="485"/>
                </a:lnTo>
                <a:lnTo>
                  <a:pt x="6152" y="503"/>
                </a:lnTo>
                <a:lnTo>
                  <a:pt x="6141" y="520"/>
                </a:lnTo>
                <a:lnTo>
                  <a:pt x="6131" y="539"/>
                </a:lnTo>
                <a:lnTo>
                  <a:pt x="6120" y="557"/>
                </a:lnTo>
                <a:lnTo>
                  <a:pt x="6111" y="576"/>
                </a:lnTo>
                <a:lnTo>
                  <a:pt x="6103" y="597"/>
                </a:lnTo>
                <a:lnTo>
                  <a:pt x="6096" y="617"/>
                </a:lnTo>
                <a:lnTo>
                  <a:pt x="6090" y="638"/>
                </a:lnTo>
                <a:lnTo>
                  <a:pt x="6084" y="660"/>
                </a:lnTo>
                <a:lnTo>
                  <a:pt x="6079" y="682"/>
                </a:lnTo>
                <a:lnTo>
                  <a:pt x="6075" y="704"/>
                </a:lnTo>
                <a:lnTo>
                  <a:pt x="6072" y="727"/>
                </a:lnTo>
                <a:lnTo>
                  <a:pt x="6070" y="751"/>
                </a:lnTo>
                <a:lnTo>
                  <a:pt x="6068" y="774"/>
                </a:lnTo>
                <a:lnTo>
                  <a:pt x="6068" y="799"/>
                </a:lnTo>
                <a:lnTo>
                  <a:pt x="6068" y="822"/>
                </a:lnTo>
                <a:lnTo>
                  <a:pt x="6070" y="846"/>
                </a:lnTo>
                <a:lnTo>
                  <a:pt x="6072" y="868"/>
                </a:lnTo>
                <a:lnTo>
                  <a:pt x="6075" y="891"/>
                </a:lnTo>
                <a:lnTo>
                  <a:pt x="6079" y="913"/>
                </a:lnTo>
                <a:lnTo>
                  <a:pt x="6085" y="934"/>
                </a:lnTo>
                <a:lnTo>
                  <a:pt x="6091" y="955"/>
                </a:lnTo>
                <a:lnTo>
                  <a:pt x="6097" y="975"/>
                </a:lnTo>
                <a:lnTo>
                  <a:pt x="6105" y="994"/>
                </a:lnTo>
                <a:lnTo>
                  <a:pt x="6113" y="1013"/>
                </a:lnTo>
                <a:lnTo>
                  <a:pt x="6122" y="1032"/>
                </a:lnTo>
                <a:lnTo>
                  <a:pt x="6133" y="1049"/>
                </a:lnTo>
                <a:lnTo>
                  <a:pt x="6144" y="1065"/>
                </a:lnTo>
                <a:lnTo>
                  <a:pt x="6155" y="1082"/>
                </a:lnTo>
                <a:lnTo>
                  <a:pt x="6167" y="1097"/>
                </a:lnTo>
                <a:lnTo>
                  <a:pt x="6181" y="1112"/>
                </a:lnTo>
                <a:lnTo>
                  <a:pt x="6195" y="1126"/>
                </a:lnTo>
                <a:lnTo>
                  <a:pt x="6209" y="1139"/>
                </a:lnTo>
                <a:lnTo>
                  <a:pt x="6225" y="1151"/>
                </a:lnTo>
                <a:lnTo>
                  <a:pt x="6242" y="1162"/>
                </a:lnTo>
                <a:lnTo>
                  <a:pt x="6258" y="1174"/>
                </a:lnTo>
                <a:lnTo>
                  <a:pt x="6276" y="1184"/>
                </a:lnTo>
                <a:lnTo>
                  <a:pt x="6295" y="1192"/>
                </a:lnTo>
                <a:lnTo>
                  <a:pt x="6313" y="1200"/>
                </a:lnTo>
                <a:lnTo>
                  <a:pt x="6334" y="1207"/>
                </a:lnTo>
                <a:lnTo>
                  <a:pt x="6354" y="1214"/>
                </a:lnTo>
                <a:lnTo>
                  <a:pt x="6375" y="1220"/>
                </a:lnTo>
                <a:lnTo>
                  <a:pt x="6397" y="1224"/>
                </a:lnTo>
                <a:lnTo>
                  <a:pt x="6419" y="1228"/>
                </a:lnTo>
                <a:lnTo>
                  <a:pt x="6443" y="1230"/>
                </a:lnTo>
                <a:lnTo>
                  <a:pt x="6466" y="1232"/>
                </a:lnTo>
                <a:lnTo>
                  <a:pt x="6491" y="1232"/>
                </a:lnTo>
                <a:lnTo>
                  <a:pt x="6515" y="1232"/>
                </a:lnTo>
                <a:lnTo>
                  <a:pt x="6540" y="1231"/>
                </a:lnTo>
                <a:lnTo>
                  <a:pt x="6563" y="1229"/>
                </a:lnTo>
                <a:lnTo>
                  <a:pt x="6585" y="1227"/>
                </a:lnTo>
                <a:lnTo>
                  <a:pt x="6606" y="1225"/>
                </a:lnTo>
                <a:lnTo>
                  <a:pt x="6627" y="1222"/>
                </a:lnTo>
                <a:lnTo>
                  <a:pt x="6646" y="1218"/>
                </a:lnTo>
                <a:lnTo>
                  <a:pt x="6664" y="1213"/>
                </a:lnTo>
                <a:lnTo>
                  <a:pt x="6699" y="1205"/>
                </a:lnTo>
                <a:lnTo>
                  <a:pt x="6729" y="1196"/>
                </a:lnTo>
                <a:lnTo>
                  <a:pt x="6755" y="1186"/>
                </a:lnTo>
                <a:lnTo>
                  <a:pt x="6778" y="1177"/>
                </a:lnTo>
                <a:lnTo>
                  <a:pt x="6749" y="1064"/>
                </a:lnTo>
                <a:lnTo>
                  <a:pt x="6728" y="1074"/>
                </a:lnTo>
                <a:lnTo>
                  <a:pt x="6704" y="1083"/>
                </a:lnTo>
                <a:lnTo>
                  <a:pt x="6679" y="1090"/>
                </a:lnTo>
                <a:lnTo>
                  <a:pt x="6651" y="1096"/>
                </a:lnTo>
                <a:lnTo>
                  <a:pt x="6621" y="1102"/>
                </a:lnTo>
                <a:lnTo>
                  <a:pt x="6588" y="1106"/>
                </a:lnTo>
                <a:lnTo>
                  <a:pt x="6552" y="1108"/>
                </a:lnTo>
                <a:lnTo>
                  <a:pt x="6511" y="1109"/>
                </a:lnTo>
                <a:lnTo>
                  <a:pt x="6497" y="1109"/>
                </a:lnTo>
                <a:lnTo>
                  <a:pt x="6483" y="1108"/>
                </a:lnTo>
                <a:lnTo>
                  <a:pt x="6468" y="1107"/>
                </a:lnTo>
                <a:lnTo>
                  <a:pt x="6454" y="1105"/>
                </a:lnTo>
                <a:lnTo>
                  <a:pt x="6441" y="1103"/>
                </a:lnTo>
                <a:lnTo>
                  <a:pt x="6426" y="1100"/>
                </a:lnTo>
                <a:lnTo>
                  <a:pt x="6413" y="1096"/>
                </a:lnTo>
                <a:lnTo>
                  <a:pt x="6401" y="1092"/>
                </a:lnTo>
                <a:lnTo>
                  <a:pt x="6388" y="1088"/>
                </a:lnTo>
                <a:lnTo>
                  <a:pt x="6375" y="1083"/>
                </a:lnTo>
                <a:lnTo>
                  <a:pt x="6363" y="1077"/>
                </a:lnTo>
                <a:lnTo>
                  <a:pt x="6351" y="1071"/>
                </a:lnTo>
                <a:lnTo>
                  <a:pt x="6340" y="1063"/>
                </a:lnTo>
                <a:lnTo>
                  <a:pt x="6329" y="1056"/>
                </a:lnTo>
                <a:lnTo>
                  <a:pt x="6318" y="1048"/>
                </a:lnTo>
                <a:lnTo>
                  <a:pt x="6308" y="1040"/>
                </a:lnTo>
                <a:lnTo>
                  <a:pt x="6298" y="1031"/>
                </a:lnTo>
                <a:lnTo>
                  <a:pt x="6289" y="1020"/>
                </a:lnTo>
                <a:lnTo>
                  <a:pt x="6281" y="1010"/>
                </a:lnTo>
                <a:lnTo>
                  <a:pt x="6272" y="999"/>
                </a:lnTo>
                <a:lnTo>
                  <a:pt x="6264" y="987"/>
                </a:lnTo>
                <a:lnTo>
                  <a:pt x="6257" y="975"/>
                </a:lnTo>
                <a:lnTo>
                  <a:pt x="6250" y="961"/>
                </a:lnTo>
                <a:lnTo>
                  <a:pt x="6244" y="948"/>
                </a:lnTo>
                <a:lnTo>
                  <a:pt x="6239" y="933"/>
                </a:lnTo>
                <a:lnTo>
                  <a:pt x="6234" y="918"/>
                </a:lnTo>
                <a:lnTo>
                  <a:pt x="6230" y="902"/>
                </a:lnTo>
                <a:lnTo>
                  <a:pt x="6226" y="886"/>
                </a:lnTo>
                <a:lnTo>
                  <a:pt x="6223" y="868"/>
                </a:lnTo>
                <a:lnTo>
                  <a:pt x="6221" y="851"/>
                </a:lnTo>
                <a:lnTo>
                  <a:pt x="6219" y="832"/>
                </a:lnTo>
                <a:lnTo>
                  <a:pt x="6219" y="813"/>
                </a:lnTo>
                <a:lnTo>
                  <a:pt x="6820" y="813"/>
                </a:lnTo>
                <a:close/>
                <a:moveTo>
                  <a:pt x="6220" y="701"/>
                </a:moveTo>
                <a:lnTo>
                  <a:pt x="6223" y="680"/>
                </a:lnTo>
                <a:lnTo>
                  <a:pt x="6227" y="659"/>
                </a:lnTo>
                <a:lnTo>
                  <a:pt x="6234" y="638"/>
                </a:lnTo>
                <a:lnTo>
                  <a:pt x="6241" y="616"/>
                </a:lnTo>
                <a:lnTo>
                  <a:pt x="6250" y="594"/>
                </a:lnTo>
                <a:lnTo>
                  <a:pt x="6260" y="573"/>
                </a:lnTo>
                <a:lnTo>
                  <a:pt x="6271" y="553"/>
                </a:lnTo>
                <a:lnTo>
                  <a:pt x="6286" y="533"/>
                </a:lnTo>
                <a:lnTo>
                  <a:pt x="6293" y="524"/>
                </a:lnTo>
                <a:lnTo>
                  <a:pt x="6300" y="515"/>
                </a:lnTo>
                <a:lnTo>
                  <a:pt x="6309" y="507"/>
                </a:lnTo>
                <a:lnTo>
                  <a:pt x="6317" y="499"/>
                </a:lnTo>
                <a:lnTo>
                  <a:pt x="6326" y="492"/>
                </a:lnTo>
                <a:lnTo>
                  <a:pt x="6337" y="484"/>
                </a:lnTo>
                <a:lnTo>
                  <a:pt x="6347" y="477"/>
                </a:lnTo>
                <a:lnTo>
                  <a:pt x="6357" y="471"/>
                </a:lnTo>
                <a:lnTo>
                  <a:pt x="6368" y="466"/>
                </a:lnTo>
                <a:lnTo>
                  <a:pt x="6380" y="461"/>
                </a:lnTo>
                <a:lnTo>
                  <a:pt x="6392" y="457"/>
                </a:lnTo>
                <a:lnTo>
                  <a:pt x="6405" y="454"/>
                </a:lnTo>
                <a:lnTo>
                  <a:pt x="6417" y="451"/>
                </a:lnTo>
                <a:lnTo>
                  <a:pt x="6432" y="449"/>
                </a:lnTo>
                <a:lnTo>
                  <a:pt x="6446" y="448"/>
                </a:lnTo>
                <a:lnTo>
                  <a:pt x="6460" y="447"/>
                </a:lnTo>
                <a:lnTo>
                  <a:pt x="6476" y="448"/>
                </a:lnTo>
                <a:lnTo>
                  <a:pt x="6491" y="449"/>
                </a:lnTo>
                <a:lnTo>
                  <a:pt x="6506" y="451"/>
                </a:lnTo>
                <a:lnTo>
                  <a:pt x="6519" y="454"/>
                </a:lnTo>
                <a:lnTo>
                  <a:pt x="6533" y="458"/>
                </a:lnTo>
                <a:lnTo>
                  <a:pt x="6545" y="462"/>
                </a:lnTo>
                <a:lnTo>
                  <a:pt x="6556" y="467"/>
                </a:lnTo>
                <a:lnTo>
                  <a:pt x="6567" y="473"/>
                </a:lnTo>
                <a:lnTo>
                  <a:pt x="6578" y="479"/>
                </a:lnTo>
                <a:lnTo>
                  <a:pt x="6588" y="487"/>
                </a:lnTo>
                <a:lnTo>
                  <a:pt x="6597" y="494"/>
                </a:lnTo>
                <a:lnTo>
                  <a:pt x="6605" y="501"/>
                </a:lnTo>
                <a:lnTo>
                  <a:pt x="6613" y="510"/>
                </a:lnTo>
                <a:lnTo>
                  <a:pt x="6620" y="518"/>
                </a:lnTo>
                <a:lnTo>
                  <a:pt x="6628" y="527"/>
                </a:lnTo>
                <a:lnTo>
                  <a:pt x="6634" y="537"/>
                </a:lnTo>
                <a:lnTo>
                  <a:pt x="6639" y="547"/>
                </a:lnTo>
                <a:lnTo>
                  <a:pt x="6645" y="557"/>
                </a:lnTo>
                <a:lnTo>
                  <a:pt x="6649" y="566"/>
                </a:lnTo>
                <a:lnTo>
                  <a:pt x="6654" y="577"/>
                </a:lnTo>
                <a:lnTo>
                  <a:pt x="6661" y="598"/>
                </a:lnTo>
                <a:lnTo>
                  <a:pt x="6666" y="619"/>
                </a:lnTo>
                <a:lnTo>
                  <a:pt x="6670" y="641"/>
                </a:lnTo>
                <a:lnTo>
                  <a:pt x="6673" y="661"/>
                </a:lnTo>
                <a:lnTo>
                  <a:pt x="6674" y="682"/>
                </a:lnTo>
                <a:lnTo>
                  <a:pt x="6674" y="701"/>
                </a:lnTo>
                <a:lnTo>
                  <a:pt x="6220" y="701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423864" y="428625"/>
            <a:ext cx="3262312" cy="376238"/>
            <a:chOff x="267" y="270"/>
            <a:chExt cx="2055" cy="237"/>
          </a:xfrm>
        </p:grpSpPr>
        <p:sp>
          <p:nvSpPr>
            <p:cNvPr id="1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67" y="270"/>
              <a:ext cx="2055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1382" y="270"/>
              <a:ext cx="462" cy="8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17" y="270"/>
              <a:ext cx="737" cy="8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267" y="271"/>
              <a:ext cx="311" cy="78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 userDrawn="1"/>
          </p:nvSpPr>
          <p:spPr bwMode="auto">
            <a:xfrm>
              <a:off x="1328" y="402"/>
              <a:ext cx="994" cy="10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B4D7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8182185" y="424802"/>
            <a:ext cx="485458" cy="424339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" name="Picture 4" descr="Q:\Repro 2\New guidelines 2011_12\Final 260411\PPT\OLD\050511\WMF\TATA Patter revised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1345407"/>
            <a:ext cx="2461565" cy="12600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678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ma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clinicaltrials.gov/" TargetMode="Externa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oleObject" Target="../embeddings/oleObject3.bin"/><Relationship Id="rId7" Type="http://schemas.openxmlformats.org/officeDocument/2006/relationships/diagramData" Target="../diagrams/data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4.bin"/><Relationship Id="rId10" Type="http://schemas.openxmlformats.org/officeDocument/2006/relationships/diagramColors" Target="../diagrams/colors1.xml"/><Relationship Id="rId4" Type="http://schemas.openxmlformats.org/officeDocument/2006/relationships/image" Target="../media/image15.wmf"/><Relationship Id="rId9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oleObject" Target="../embeddings/oleObject5.bin"/><Relationship Id="rId7" Type="http://schemas.openxmlformats.org/officeDocument/2006/relationships/diagramData" Target="../diagrams/data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microsoft.com/office/2007/relationships/diagramDrawing" Target="../diagrams/drawing2.xml"/><Relationship Id="rId5" Type="http://schemas.openxmlformats.org/officeDocument/2006/relationships/oleObject" Target="../embeddings/oleObject6.bin"/><Relationship Id="rId10" Type="http://schemas.openxmlformats.org/officeDocument/2006/relationships/diagramColors" Target="../diagrams/colors2.xml"/><Relationship Id="rId4" Type="http://schemas.openxmlformats.org/officeDocument/2006/relationships/image" Target="../media/image15.wmf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rma.org/" TargetMode="External"/><Relationship Id="rId2" Type="http://schemas.openxmlformats.org/officeDocument/2006/relationships/hyperlink" Target="http://www.who.int/trade/glossary/story073/en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emf"/><Relationship Id="rId4" Type="http://schemas.openxmlformats.org/officeDocument/2006/relationships/hyperlink" Target="http://www.fiercepharma.com/special-reports/top-15-pharma-companies-2014-revenu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://www.fda.gov/RegulatoryInformation/Guidances/ucm126420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blog.psprint.com/designing/5-flyers-youre-glad-you-didnt-post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en.wikipedia.org/wiki/Hero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685800" y="2800352"/>
            <a:ext cx="7620000" cy="18478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200" dirty="0" smtClean="0">
                <a:latin typeface="Microsoft Sans Serif" pitchFamily="34" charset="0"/>
                <a:cs typeface="Microsoft Sans Serif" pitchFamily="34" charset="0"/>
              </a:rPr>
              <a:t>History and Introduction to Clinical Trials </a:t>
            </a:r>
            <a:br>
              <a:rPr lang="en-US" sz="3200" dirty="0" smtClean="0">
                <a:latin typeface="Microsoft Sans Serif" pitchFamily="34" charset="0"/>
                <a:cs typeface="Microsoft Sans Serif" pitchFamily="34" charset="0"/>
              </a:rPr>
            </a:br>
            <a:r>
              <a:rPr lang="en-US" sz="3200" dirty="0">
                <a:latin typeface="Microsoft Sans Serif" pitchFamily="34" charset="0"/>
                <a:cs typeface="Microsoft Sans Serif" pitchFamily="34" charset="0"/>
              </a:rPr>
              <a:t/>
            </a:r>
            <a:br>
              <a:rPr lang="en-US" sz="3200" dirty="0">
                <a:latin typeface="Microsoft Sans Serif" pitchFamily="34" charset="0"/>
                <a:cs typeface="Microsoft Sans Serif" pitchFamily="34" charset="0"/>
              </a:rPr>
            </a:br>
            <a:endParaRPr lang="en-US" sz="3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" name="Rectangle 71"/>
          <p:cNvSpPr txBox="1">
            <a:spLocks noChangeArrowheads="1"/>
          </p:cNvSpPr>
          <p:nvPr/>
        </p:nvSpPr>
        <p:spPr bwMode="auto">
          <a:xfrm>
            <a:off x="7315201" y="6311902"/>
            <a:ext cx="49768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457200">
              <a:buClr>
                <a:srgbClr val="000000"/>
              </a:buClr>
              <a:buSzPct val="100000"/>
              <a:defRPr/>
            </a:pPr>
            <a:fld id="{24A49E04-85D5-4B7B-91AC-9EDDB1919373}" type="slidenum">
              <a:rPr lang="en-US" sz="120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pPr algn="r" defTabSz="457200">
                <a:buClr>
                  <a:srgbClr val="000000"/>
                </a:buClr>
                <a:buSzPct val="100000"/>
                <a:defRPr/>
              </a:pPr>
              <a:t>1</a:t>
            </a:fld>
            <a:r>
              <a:rPr lang="en-US" sz="12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4114801" y="6430965"/>
            <a:ext cx="822722" cy="274637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457200">
              <a:buClr>
                <a:srgbClr val="000000"/>
              </a:buClr>
              <a:buSzPct val="100000"/>
              <a:defRPr/>
            </a:pPr>
            <a:endParaRPr lang="en-US" dirty="0">
              <a:solidFill>
                <a:prstClr val="white"/>
              </a:solidFill>
              <a:ea typeface="Arial Unicode MS" pitchFamily="34" charset="-128"/>
              <a:cs typeface="Arial" charset="0"/>
            </a:endParaRPr>
          </a:p>
          <a:p>
            <a:pPr algn="ctr" defTabSz="457200"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ea typeface="Arial Unicode MS" pitchFamily="34" charset="-128"/>
                <a:cs typeface="Arial" charset="0"/>
              </a:rPr>
              <a:t>TCS Internal</a:t>
            </a:r>
          </a:p>
          <a:p>
            <a:pPr algn="ctr" defTabSz="457200">
              <a:buClr>
                <a:srgbClr val="000000"/>
              </a:buClr>
              <a:buSzPct val="100000"/>
              <a:defRPr/>
            </a:pPr>
            <a:endParaRPr lang="en-US" dirty="0">
              <a:solidFill>
                <a:prstClr val="white"/>
              </a:solidFill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7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971" y="103188"/>
            <a:ext cx="8434316" cy="620143"/>
          </a:xfrm>
        </p:spPr>
        <p:txBody>
          <a:bodyPr/>
          <a:lstStyle/>
          <a:p>
            <a:pPr lvl="1"/>
            <a:r>
              <a:rPr lang="en-IN" sz="2400" dirty="0">
                <a:solidFill>
                  <a:srgbClr val="000000"/>
                </a:solidFill>
              </a:rPr>
              <a:t>Nuremberg Code – </a:t>
            </a:r>
            <a:r>
              <a:rPr lang="en-US" sz="2400" dirty="0">
                <a:solidFill>
                  <a:srgbClr val="000000"/>
                </a:solidFill>
              </a:rPr>
              <a:t>A set of research ethics principles for human 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1028704"/>
            <a:ext cx="4038600" cy="4838696"/>
          </a:xfrm>
        </p:spPr>
        <p:txBody>
          <a:bodyPr>
            <a:normAutofit fontScale="92500"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Voluntary Consent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For the good of the society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Based </a:t>
            </a:r>
            <a:r>
              <a:rPr lang="en-US" dirty="0">
                <a:solidFill>
                  <a:schemeClr val="tx2"/>
                </a:solidFill>
              </a:rPr>
              <a:t>on the results of animal experimentation and a knowledge of the natural history of the </a:t>
            </a:r>
            <a:r>
              <a:rPr lang="en-US" dirty="0" smtClean="0">
                <a:solidFill>
                  <a:schemeClr val="tx2"/>
                </a:solidFill>
              </a:rPr>
              <a:t>disease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Should </a:t>
            </a:r>
            <a:r>
              <a:rPr lang="en-US" dirty="0">
                <a:solidFill>
                  <a:schemeClr val="tx2"/>
                </a:solidFill>
              </a:rPr>
              <a:t>be so conducted as to avoid all unnecessary physical and mental suffering and </a:t>
            </a:r>
            <a:r>
              <a:rPr lang="en-US" dirty="0" smtClean="0">
                <a:solidFill>
                  <a:schemeClr val="tx2"/>
                </a:solidFill>
              </a:rPr>
              <a:t>injury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No experiment should be conducted where there is a prior reason to believe that death or disabling injury will </a:t>
            </a:r>
            <a:r>
              <a:rPr lang="en-US" dirty="0" smtClean="0">
                <a:solidFill>
                  <a:schemeClr val="tx2"/>
                </a:solidFill>
              </a:rPr>
              <a:t>occur</a:t>
            </a:r>
          </a:p>
          <a:p>
            <a:pPr marL="342900" lvl="1" indent="-342900">
              <a:buFont typeface="Wingdings" pitchFamily="2" charset="2"/>
              <a:buChar char="§"/>
            </a:pPr>
            <a:endParaRPr lang="en-US" sz="1200" dirty="0" smtClean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lang="en-US" sz="1200" dirty="0" smtClean="0">
                <a:solidFill>
                  <a:schemeClr val="tx2"/>
                </a:solidFill>
              </a:rPr>
              <a:t>Ref: Wikipedia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3"/>
          </p:nvPr>
        </p:nvSpPr>
        <p:spPr>
          <a:xfrm>
            <a:off x="4778826" y="1028702"/>
            <a:ext cx="4038600" cy="5140087"/>
          </a:xfrm>
        </p:spPr>
        <p:txBody>
          <a:bodyPr>
            <a:normAutofit fontScale="92500" lnSpcReduction="20000"/>
          </a:bodyPr>
          <a:lstStyle/>
          <a:p>
            <a:pPr marL="457200" lvl="1" indent="-457200">
              <a:buFont typeface="+mj-lt"/>
              <a:buAutoNum type="arabicPeriod" startAt="6"/>
            </a:pPr>
            <a:r>
              <a:rPr lang="en-US" dirty="0">
                <a:solidFill>
                  <a:schemeClr val="tx2"/>
                </a:solidFill>
              </a:rPr>
              <a:t>The degree of risk to be taken should never exceed that determined by the humanitarian importance of the problem to be </a:t>
            </a:r>
            <a:r>
              <a:rPr lang="en-US" dirty="0" smtClean="0">
                <a:solidFill>
                  <a:schemeClr val="tx2"/>
                </a:solidFill>
              </a:rPr>
              <a:t>solved </a:t>
            </a:r>
            <a:r>
              <a:rPr lang="en-US" dirty="0">
                <a:solidFill>
                  <a:schemeClr val="tx2"/>
                </a:solidFill>
              </a:rPr>
              <a:t>by the experiment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 startAt="6"/>
            </a:pPr>
            <a:r>
              <a:rPr lang="en-US" dirty="0">
                <a:solidFill>
                  <a:schemeClr val="tx2"/>
                </a:solidFill>
              </a:rPr>
              <a:t>Proper preparations </a:t>
            </a:r>
            <a:r>
              <a:rPr lang="en-US" dirty="0" smtClean="0">
                <a:solidFill>
                  <a:schemeClr val="tx2"/>
                </a:solidFill>
              </a:rPr>
              <a:t>and </a:t>
            </a:r>
            <a:r>
              <a:rPr lang="en-US" dirty="0">
                <a:solidFill>
                  <a:schemeClr val="tx2"/>
                </a:solidFill>
              </a:rPr>
              <a:t>adequate facilities </a:t>
            </a:r>
            <a:r>
              <a:rPr lang="en-US" dirty="0" smtClean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chemeClr val="tx2"/>
                </a:solidFill>
              </a:rPr>
              <a:t>protect the experimental subject against even remote possibilities of injury, disability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or death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 startAt="6"/>
            </a:pPr>
            <a:r>
              <a:rPr lang="en-US" dirty="0" smtClean="0">
                <a:solidFill>
                  <a:schemeClr val="tx2"/>
                </a:solidFill>
              </a:rPr>
              <a:t>Should </a:t>
            </a:r>
            <a:r>
              <a:rPr lang="en-US" dirty="0">
                <a:solidFill>
                  <a:schemeClr val="tx2"/>
                </a:solidFill>
              </a:rPr>
              <a:t>be conducted only by scientifically qualified persons. </a:t>
            </a:r>
            <a:endParaRPr lang="en-US" dirty="0" smtClean="0">
              <a:solidFill>
                <a:schemeClr val="tx2"/>
              </a:solidFill>
            </a:endParaRPr>
          </a:p>
          <a:p>
            <a:pPr marL="457200" lvl="1" indent="-457200">
              <a:buFont typeface="+mj-lt"/>
              <a:buAutoNum type="arabicPeriod" startAt="6"/>
            </a:pPr>
            <a:r>
              <a:rPr lang="en-US" dirty="0" smtClean="0">
                <a:solidFill>
                  <a:schemeClr val="tx2"/>
                </a:solidFill>
              </a:rPr>
              <a:t>Subject </a:t>
            </a:r>
            <a:r>
              <a:rPr lang="en-US" dirty="0">
                <a:solidFill>
                  <a:schemeClr val="tx2"/>
                </a:solidFill>
              </a:rPr>
              <a:t>should be at liberty to bring the experiment to an </a:t>
            </a:r>
            <a:r>
              <a:rPr lang="en-US" dirty="0" smtClean="0">
                <a:solidFill>
                  <a:schemeClr val="tx2"/>
                </a:solidFill>
              </a:rPr>
              <a:t>end.</a:t>
            </a:r>
          </a:p>
          <a:p>
            <a:pPr marL="457200" lvl="1" indent="-457200">
              <a:buFont typeface="+mj-lt"/>
              <a:buAutoNum type="arabicPeriod" startAt="6"/>
            </a:pP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cientist </a:t>
            </a:r>
            <a:r>
              <a:rPr lang="en-US" dirty="0">
                <a:solidFill>
                  <a:schemeClr val="tx2"/>
                </a:solidFill>
              </a:rPr>
              <a:t>in charge must be prepared to terminate the experiment at any </a:t>
            </a:r>
            <a:r>
              <a:rPr lang="en-US" dirty="0" smtClean="0">
                <a:solidFill>
                  <a:schemeClr val="tx2"/>
                </a:solidFill>
              </a:rPr>
              <a:t>stage.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 of Helsinki </a:t>
            </a:r>
            <a:r>
              <a:rPr lang="en-US" dirty="0" smtClean="0"/>
              <a:t>- 1964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4" y="914401"/>
            <a:ext cx="8428037" cy="5336274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An </a:t>
            </a:r>
            <a:r>
              <a:rPr lang="en-US" dirty="0">
                <a:solidFill>
                  <a:schemeClr val="tx2"/>
                </a:solidFill>
              </a:rPr>
              <a:t>idea born in the House of the British Medical Association in </a:t>
            </a:r>
            <a:r>
              <a:rPr lang="en-US" dirty="0" smtClean="0">
                <a:solidFill>
                  <a:schemeClr val="tx2"/>
                </a:solidFill>
              </a:rPr>
              <a:t>1945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informal conference of doctors 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/>
              <a:t>several countries </a:t>
            </a:r>
            <a:endParaRPr lang="en-US" dirty="0" smtClean="0"/>
          </a:p>
          <a:p>
            <a:pPr lvl="1"/>
            <a:r>
              <a:rPr lang="en-US" dirty="0" smtClean="0"/>
              <a:t>Convened </a:t>
            </a:r>
            <a:r>
              <a:rPr lang="en-US" dirty="0"/>
              <a:t>in London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initiate plans for an international medical </a:t>
            </a:r>
            <a:r>
              <a:rPr lang="en-US" dirty="0" smtClean="0"/>
              <a:t>organization</a:t>
            </a:r>
          </a:p>
          <a:p>
            <a:pPr lvl="1"/>
            <a:r>
              <a:rPr lang="en-US" dirty="0"/>
              <a:t>The World Medical </a:t>
            </a:r>
            <a:r>
              <a:rPr lang="en-US" dirty="0" smtClean="0"/>
              <a:t>Association formed in 1946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1946: </a:t>
            </a:r>
            <a:r>
              <a:rPr lang="en-US" dirty="0">
                <a:solidFill>
                  <a:schemeClr val="tx2"/>
                </a:solidFill>
              </a:rPr>
              <a:t>Declaration of </a:t>
            </a:r>
            <a:r>
              <a:rPr lang="en-US" dirty="0" smtClean="0">
                <a:solidFill>
                  <a:schemeClr val="tx2"/>
                </a:solidFill>
              </a:rPr>
              <a:t>Geneva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modernized wording of the ancient oath of </a:t>
            </a:r>
            <a:r>
              <a:rPr lang="en-US" dirty="0" smtClean="0"/>
              <a:t>Hippocrates</a:t>
            </a:r>
          </a:p>
          <a:p>
            <a:r>
              <a:rPr lang="en-US" dirty="0">
                <a:solidFill>
                  <a:schemeClr val="tx2"/>
                </a:solidFill>
              </a:rPr>
              <a:t>Recommendations guiding physicians in biomedical research involving human </a:t>
            </a:r>
            <a:r>
              <a:rPr lang="en-US" dirty="0" smtClean="0">
                <a:solidFill>
                  <a:schemeClr val="tx2"/>
                </a:solidFill>
              </a:rPr>
              <a:t>subjects</a:t>
            </a:r>
          </a:p>
          <a:p>
            <a:r>
              <a:rPr lang="en-US" dirty="0">
                <a:solidFill>
                  <a:schemeClr val="tx2"/>
                </a:solidFill>
              </a:rPr>
              <a:t>Declaration of Helsinki </a:t>
            </a:r>
            <a:r>
              <a:rPr lang="en-US" dirty="0" smtClean="0">
                <a:solidFill>
                  <a:schemeClr val="tx2"/>
                </a:solidFill>
              </a:rPr>
              <a:t>– 1964</a:t>
            </a:r>
          </a:p>
          <a:p>
            <a:pPr lvl="1"/>
            <a:r>
              <a:rPr lang="en-US" dirty="0"/>
              <a:t>A set of ethical principles regarding human </a:t>
            </a:r>
            <a:r>
              <a:rPr lang="en-US" dirty="0" smtClean="0"/>
              <a:t>experimentation</a:t>
            </a:r>
          </a:p>
          <a:p>
            <a:pPr lvl="1"/>
            <a:r>
              <a:rPr lang="en-US" dirty="0" smtClean="0"/>
              <a:t>Several revisions later on</a:t>
            </a:r>
            <a:endParaRPr lang="en-US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en-US" sz="12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200" dirty="0" smtClean="0">
                <a:solidFill>
                  <a:schemeClr val="tx2"/>
                </a:solidFill>
              </a:rPr>
              <a:t>Ref</a:t>
            </a:r>
            <a:r>
              <a:rPr lang="en-US" sz="1200" dirty="0">
                <a:solidFill>
                  <a:schemeClr val="tx2"/>
                </a:solidFill>
              </a:rPr>
              <a:t>: </a:t>
            </a:r>
            <a:r>
              <a:rPr lang="en-US" sz="1200" dirty="0" smtClean="0">
                <a:solidFill>
                  <a:schemeClr val="tx2"/>
                </a:solidFill>
              </a:rPr>
              <a:t>Wikipedia, </a:t>
            </a:r>
            <a:r>
              <a:rPr lang="en-US" sz="1200" dirty="0" smtClean="0">
                <a:solidFill>
                  <a:schemeClr val="tx2"/>
                </a:solidFill>
                <a:hlinkClick r:id="rId2"/>
              </a:rPr>
              <a:t>www.wma.net</a:t>
            </a:r>
            <a:r>
              <a:rPr lang="en-US" sz="1200" dirty="0" smtClean="0">
                <a:solidFill>
                  <a:schemeClr val="tx2"/>
                </a:solidFill>
              </a:rPr>
              <a:t> </a:t>
            </a:r>
            <a:endParaRPr lang="en-US" sz="1200" dirty="0">
              <a:solidFill>
                <a:schemeClr val="tx2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012836" y="982640"/>
            <a:ext cx="4810442" cy="54943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First </a:t>
            </a:r>
            <a:r>
              <a:rPr lang="en-US" dirty="0"/>
              <a:t>marketed in 1957 in West </a:t>
            </a:r>
            <a:r>
              <a:rPr lang="en-US" dirty="0" smtClean="0"/>
              <a:t>Germany</a:t>
            </a:r>
          </a:p>
          <a:p>
            <a:pPr lvl="1"/>
            <a:r>
              <a:rPr lang="en-US" dirty="0" smtClean="0"/>
              <a:t>Primarily </a:t>
            </a:r>
            <a:r>
              <a:rPr lang="en-US" dirty="0"/>
              <a:t>prescribed as a sedative or </a:t>
            </a:r>
            <a:r>
              <a:rPr lang="en-US" dirty="0" smtClean="0"/>
              <a:t>hypnotic</a:t>
            </a:r>
          </a:p>
          <a:p>
            <a:pPr lvl="1"/>
            <a:r>
              <a:rPr lang="en-US" dirty="0" smtClean="0"/>
              <a:t>Claimed </a:t>
            </a:r>
            <a:r>
              <a:rPr lang="en-US" dirty="0"/>
              <a:t>to cure “anxiety, insomnia, gastritis, and </a:t>
            </a:r>
            <a:r>
              <a:rPr lang="en-US" dirty="0" smtClean="0"/>
              <a:t>tension</a:t>
            </a:r>
          </a:p>
          <a:p>
            <a:pPr lvl="1"/>
            <a:r>
              <a:rPr lang="en-US" dirty="0" smtClean="0"/>
              <a:t>Later, used </a:t>
            </a:r>
            <a:r>
              <a:rPr lang="en-US" dirty="0"/>
              <a:t>against nausea and to alleviate morning sickness in pregnant </a:t>
            </a:r>
            <a:r>
              <a:rPr lang="en-US" dirty="0" smtClean="0"/>
              <a:t>women</a:t>
            </a:r>
          </a:p>
          <a:p>
            <a:pPr lvl="1"/>
            <a:r>
              <a:rPr lang="en-US" dirty="0" smtClean="0"/>
              <a:t>Maker’s </a:t>
            </a:r>
            <a:r>
              <a:rPr lang="en-US" dirty="0"/>
              <a:t>safety </a:t>
            </a:r>
            <a:r>
              <a:rPr lang="en-US" dirty="0" smtClean="0"/>
              <a:t>claims: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completely safe” for everyone, including mother and child, “even during </a:t>
            </a:r>
            <a:r>
              <a:rPr lang="en-US" dirty="0" smtClean="0"/>
              <a:t>pregnancy”</a:t>
            </a:r>
          </a:p>
          <a:p>
            <a:pPr lvl="1"/>
            <a:r>
              <a:rPr lang="en-US" dirty="0"/>
              <a:t>By 1960, thalidomide was marketed in 46 </a:t>
            </a:r>
            <a:r>
              <a:rPr lang="en-US" dirty="0" smtClean="0"/>
              <a:t>countries</a:t>
            </a:r>
          </a:p>
          <a:p>
            <a:pPr lvl="1"/>
            <a:r>
              <a:rPr lang="en-US" dirty="0"/>
              <a:t>Australian obstetrician Dr. William McBride discovered that the drug also alleviated morning sickness. He started recommending this off-label </a:t>
            </a:r>
            <a:r>
              <a:rPr lang="en-US" dirty="0" smtClean="0"/>
              <a:t>use</a:t>
            </a:r>
          </a:p>
        </p:txBody>
      </p:sp>
      <p:pic>
        <p:nvPicPr>
          <p:cNvPr id="1026" name="Picture 2" descr="https://helix.northwestern.edu/sites/helix/files/styles/16by9/public/field/image/GettyImages_50674351_helix.jpg?itok=e0Q8QV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" y="794990"/>
            <a:ext cx="3691044" cy="254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0185" y="75062"/>
            <a:ext cx="7148015" cy="607325"/>
          </a:xfrm>
        </p:spPr>
        <p:txBody>
          <a:bodyPr/>
          <a:lstStyle/>
          <a:p>
            <a:r>
              <a:rPr lang="en-US" dirty="0" smtClean="0"/>
              <a:t>Thalidomide Disaster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6209758"/>
            <a:ext cx="5282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Image: https</a:t>
            </a:r>
            <a:r>
              <a:rPr lang="en-US" sz="900" dirty="0"/>
              <a:t>://helix.northwestern.edu/article/thalidomide-tragedy-lessons-drug-safety-and-regulation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31" y="3519927"/>
            <a:ext cx="2067241" cy="28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480" y="61409"/>
            <a:ext cx="7772400" cy="580037"/>
          </a:xfrm>
        </p:spPr>
        <p:txBody>
          <a:bodyPr/>
          <a:lstStyle/>
          <a:p>
            <a:r>
              <a:rPr lang="en-US" dirty="0" smtClean="0"/>
              <a:t>Thalidomide Disaster: </a:t>
            </a:r>
            <a:r>
              <a:rPr lang="en-US" dirty="0"/>
              <a:t>Aftermath of </a:t>
            </a:r>
            <a:r>
              <a:rPr lang="en-US" dirty="0" smtClean="0"/>
              <a:t>scandal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3771" y="1012206"/>
            <a:ext cx="6571400" cy="511563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 1961, Dr. McBride began to associate this so-called harmless compound with severe birth defects in the babies he delivered</a:t>
            </a:r>
          </a:p>
          <a:p>
            <a:r>
              <a:rPr lang="en-US" sz="2000" dirty="0"/>
              <a:t>In Germany, between 5,000 and 7,000 infants were born with </a:t>
            </a:r>
            <a:r>
              <a:rPr lang="en-US" sz="2000" dirty="0" err="1"/>
              <a:t>phocomelia</a:t>
            </a:r>
            <a:r>
              <a:rPr lang="en-US" sz="2000" dirty="0"/>
              <a:t> (malformation of the limbs)</a:t>
            </a:r>
          </a:p>
          <a:p>
            <a:r>
              <a:rPr lang="en-US" sz="2000" dirty="0"/>
              <a:t>Only 40% of these children survived</a:t>
            </a:r>
          </a:p>
          <a:p>
            <a:r>
              <a:rPr lang="en-US" sz="2000" dirty="0"/>
              <a:t>In US, Frances Kathleen Oldham Kelsey, physician of US FDA, withheld approval of thalidomide and requested further studies despite pressure from thalidomide's </a:t>
            </a:r>
            <a:r>
              <a:rPr lang="en-US" sz="2000" dirty="0" smtClean="0"/>
              <a:t>manufacturer</a:t>
            </a:r>
          </a:p>
          <a:p>
            <a:r>
              <a:rPr lang="en-US" sz="2000" dirty="0" smtClean="0"/>
              <a:t>Received </a:t>
            </a:r>
            <a:r>
              <a:rPr lang="en-US" sz="2000" dirty="0"/>
              <a:t>the President's Award for Distinguished Federal Civilian Service from President John F. Kennedy for blocking sale of thalidomide in the United </a:t>
            </a:r>
            <a:r>
              <a:rPr lang="en-US" sz="2000" dirty="0" smtClean="0"/>
              <a:t>States in 1962</a:t>
            </a:r>
          </a:p>
          <a:p>
            <a:r>
              <a:rPr lang="en-US" sz="2000" dirty="0"/>
              <a:t>2010: FDA established the Dr. Frances O. Kelsey Drug Safety </a:t>
            </a:r>
            <a:r>
              <a:rPr lang="en-US" sz="2000" dirty="0" smtClean="0"/>
              <a:t>excellence Award.</a:t>
            </a:r>
          </a:p>
          <a:p>
            <a:r>
              <a:rPr lang="en-US" sz="2000" dirty="0" smtClean="0"/>
              <a:t>Dr. Kelsey </a:t>
            </a:r>
            <a:r>
              <a:rPr lang="en-US" sz="2000" dirty="0"/>
              <a:t>received the first Kelsey Award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92" y="953256"/>
            <a:ext cx="2095500" cy="3632200"/>
          </a:xfrm>
        </p:spPr>
      </p:pic>
    </p:spTree>
    <p:extLst>
      <p:ext uri="{BB962C8B-B14F-4D97-AF65-F5344CB8AC3E}">
        <p14:creationId xmlns:p14="http://schemas.microsoft.com/office/powerpoint/2010/main" val="7939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1371600" y="2800352"/>
            <a:ext cx="6629400" cy="1543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200" dirty="0" smtClean="0">
                <a:latin typeface="Microsoft Sans Serif" pitchFamily="34" charset="0"/>
                <a:cs typeface="Microsoft Sans Serif" pitchFamily="34" charset="0"/>
              </a:rPr>
              <a:t>History of Clinical Trials – Part 2</a:t>
            </a:r>
            <a:br>
              <a:rPr lang="en-US" sz="3200" dirty="0" smtClean="0">
                <a:latin typeface="Microsoft Sans Serif" pitchFamily="34" charset="0"/>
                <a:cs typeface="Microsoft Sans Serif" pitchFamily="34" charset="0"/>
              </a:rPr>
            </a:br>
            <a:r>
              <a:rPr lang="en-US" sz="3200" dirty="0">
                <a:latin typeface="Microsoft Sans Serif" pitchFamily="34" charset="0"/>
                <a:cs typeface="Microsoft Sans Serif" pitchFamily="34" charset="0"/>
              </a:rPr>
              <a:t/>
            </a:r>
            <a:br>
              <a:rPr lang="en-US" sz="3200" dirty="0">
                <a:latin typeface="Microsoft Sans Serif" pitchFamily="34" charset="0"/>
                <a:cs typeface="Microsoft Sans Serif" pitchFamily="34" charset="0"/>
              </a:rPr>
            </a:br>
            <a:endParaRPr lang="en-US" sz="3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" name="Rectangle 71"/>
          <p:cNvSpPr txBox="1">
            <a:spLocks noChangeArrowheads="1"/>
          </p:cNvSpPr>
          <p:nvPr/>
        </p:nvSpPr>
        <p:spPr bwMode="auto">
          <a:xfrm>
            <a:off x="7315201" y="6311902"/>
            <a:ext cx="49768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457200">
              <a:buClr>
                <a:srgbClr val="000000"/>
              </a:buClr>
              <a:buSzPct val="100000"/>
              <a:defRPr/>
            </a:pPr>
            <a:fld id="{24A49E04-85D5-4B7B-91AC-9EDDB1919373}" type="slidenum">
              <a:rPr lang="en-US" sz="120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pPr algn="r" defTabSz="457200">
                <a:buClr>
                  <a:srgbClr val="000000"/>
                </a:buClr>
                <a:buSzPct val="100000"/>
                <a:defRPr/>
              </a:pPr>
              <a:t>14</a:t>
            </a:fld>
            <a:r>
              <a:rPr lang="en-US" sz="12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4114801" y="6430965"/>
            <a:ext cx="822722" cy="274637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457200">
              <a:buClr>
                <a:srgbClr val="000000"/>
              </a:buClr>
              <a:buSzPct val="100000"/>
              <a:defRPr/>
            </a:pPr>
            <a:endParaRPr lang="en-US" dirty="0">
              <a:solidFill>
                <a:prstClr val="white"/>
              </a:solidFill>
              <a:ea typeface="Arial Unicode MS" pitchFamily="34" charset="-128"/>
              <a:cs typeface="Arial" charset="0"/>
            </a:endParaRPr>
          </a:p>
          <a:p>
            <a:pPr algn="ctr" defTabSz="457200"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ea typeface="Arial Unicode MS" pitchFamily="34" charset="-128"/>
                <a:cs typeface="Arial" charset="0"/>
              </a:rPr>
              <a:t>TCS Internal</a:t>
            </a:r>
          </a:p>
          <a:p>
            <a:pPr algn="ctr" defTabSz="457200">
              <a:buClr>
                <a:srgbClr val="000000"/>
              </a:buClr>
              <a:buSzPct val="100000"/>
              <a:defRPr/>
            </a:pPr>
            <a:endParaRPr lang="en-US" dirty="0">
              <a:solidFill>
                <a:prstClr val="white"/>
              </a:solidFill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 and timeline of FDA and other regulatory agencies</a:t>
            </a:r>
          </a:p>
          <a:p>
            <a:r>
              <a:rPr lang="en-US" dirty="0" smtClean="0"/>
              <a:t>Modern day drug approval </a:t>
            </a:r>
            <a:endParaRPr lang="en-US" dirty="0"/>
          </a:p>
          <a:p>
            <a:r>
              <a:rPr lang="en-US" dirty="0" smtClean="0"/>
              <a:t>Drug safety in recent times</a:t>
            </a:r>
          </a:p>
          <a:p>
            <a:pPr lvl="1"/>
            <a:r>
              <a:rPr lang="en-US" dirty="0" err="1" smtClean="0"/>
              <a:t>Vioxx</a:t>
            </a:r>
            <a:endParaRPr lang="en-US" dirty="0" smtClean="0"/>
          </a:p>
          <a:p>
            <a:pPr lvl="1"/>
            <a:r>
              <a:rPr lang="en-US" dirty="0" smtClean="0"/>
              <a:t>Avandia</a:t>
            </a:r>
          </a:p>
          <a:p>
            <a:r>
              <a:rPr lang="en-US" dirty="0" smtClean="0"/>
              <a:t>Some interesting approvals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US FDA: Key Milestones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73" y="764276"/>
            <a:ext cx="8823278" cy="555095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1820: Eleven </a:t>
            </a:r>
            <a:r>
              <a:rPr lang="en-US" sz="2000" dirty="0"/>
              <a:t>physicians meet in Washington, </a:t>
            </a:r>
            <a:r>
              <a:rPr lang="en-US" sz="2000" dirty="0" smtClean="0"/>
              <a:t>D.C.</a:t>
            </a:r>
          </a:p>
          <a:p>
            <a:pPr lvl="1"/>
            <a:r>
              <a:rPr lang="en-US" sz="1800" dirty="0" smtClean="0"/>
              <a:t>Establish </a:t>
            </a:r>
            <a:r>
              <a:rPr lang="en-US" sz="1800" dirty="0"/>
              <a:t>the U.S. Pharmacopeia, the first compendium </a:t>
            </a:r>
            <a:r>
              <a:rPr lang="en-US" sz="1800" dirty="0" smtClean="0"/>
              <a:t>of standard </a:t>
            </a:r>
            <a:r>
              <a:rPr lang="en-US" sz="1800" dirty="0"/>
              <a:t>drugs for the United States</a:t>
            </a:r>
            <a:r>
              <a:rPr lang="en-US" sz="1800" dirty="0" smtClean="0"/>
              <a:t>.</a:t>
            </a:r>
          </a:p>
          <a:p>
            <a:r>
              <a:rPr lang="en-US" sz="2000" dirty="0"/>
              <a:t>1848: Drug Importation Act </a:t>
            </a:r>
          </a:p>
          <a:p>
            <a:pPr lvl="1"/>
            <a:r>
              <a:rPr lang="en-US" sz="1800" dirty="0" smtClean="0"/>
              <a:t>Passed </a:t>
            </a:r>
            <a:r>
              <a:rPr lang="en-US" sz="1800" dirty="0"/>
              <a:t>by Congress </a:t>
            </a:r>
            <a:endParaRPr lang="en-US" sz="1800" dirty="0" smtClean="0"/>
          </a:p>
          <a:p>
            <a:pPr lvl="1"/>
            <a:r>
              <a:rPr lang="en-US" sz="1800" dirty="0" smtClean="0"/>
              <a:t>Requires </a:t>
            </a:r>
            <a:r>
              <a:rPr lang="en-US" sz="1800" dirty="0"/>
              <a:t>U.S. Customs Service inspection to stop entry </a:t>
            </a:r>
            <a:r>
              <a:rPr lang="en-US" sz="1800" dirty="0" smtClean="0"/>
              <a:t>of adulterated </a:t>
            </a:r>
            <a:r>
              <a:rPr lang="en-US" sz="1800" dirty="0"/>
              <a:t>drugs from overseas</a:t>
            </a:r>
            <a:r>
              <a:rPr lang="en-US" sz="1800" dirty="0" smtClean="0"/>
              <a:t>.</a:t>
            </a:r>
          </a:p>
          <a:p>
            <a:r>
              <a:rPr lang="en-US" sz="2000" dirty="0"/>
              <a:t>1862: President Lincoln appoints a chemist, Charles M. Wetherill</a:t>
            </a:r>
          </a:p>
          <a:p>
            <a:pPr lvl="1"/>
            <a:r>
              <a:rPr lang="en-US" sz="1800" dirty="0"/>
              <a:t>To serve in the new Department of Agriculture. </a:t>
            </a:r>
          </a:p>
          <a:p>
            <a:pPr lvl="1"/>
            <a:r>
              <a:rPr lang="en-US" sz="1800" dirty="0"/>
              <a:t>Beginning of the Bureau of Chemistry, the predecessor of the Food and Drug Administration</a:t>
            </a:r>
            <a:r>
              <a:rPr lang="en-US" sz="1800" dirty="0" smtClean="0"/>
              <a:t>.</a:t>
            </a:r>
          </a:p>
          <a:p>
            <a:r>
              <a:rPr lang="en-US" sz="2000" dirty="0"/>
              <a:t>1902: The Biologics Control Act</a:t>
            </a:r>
          </a:p>
          <a:p>
            <a:pPr lvl="1"/>
            <a:r>
              <a:rPr lang="en-US" sz="1800" dirty="0"/>
              <a:t>To ensure purity and safety of serums, vaccines, and similar </a:t>
            </a:r>
            <a:r>
              <a:rPr lang="en-US" sz="1800" dirty="0" smtClean="0"/>
              <a:t>products</a:t>
            </a:r>
          </a:p>
          <a:p>
            <a:r>
              <a:rPr lang="en-US" sz="2000" dirty="0"/>
              <a:t>1906: The Meat Inspection Act </a:t>
            </a:r>
          </a:p>
          <a:p>
            <a:pPr lvl="1"/>
            <a:r>
              <a:rPr lang="en-US" sz="1800" dirty="0"/>
              <a:t>Insanitary conditions in meat-packing plants</a:t>
            </a:r>
          </a:p>
          <a:p>
            <a:pPr lvl="1"/>
            <a:r>
              <a:rPr lang="en-US" sz="1800" dirty="0"/>
              <a:t>Use of poisonous preservatives and dyes in foods </a:t>
            </a:r>
          </a:p>
          <a:p>
            <a:pPr lvl="1"/>
            <a:r>
              <a:rPr lang="en-US" sz="1800" dirty="0"/>
              <a:t>Cure-all claims for worthless and dangerous patent </a:t>
            </a:r>
            <a:r>
              <a:rPr lang="en-US" sz="1800" dirty="0" smtClean="0"/>
              <a:t>medicines</a:t>
            </a:r>
          </a:p>
          <a:p>
            <a:r>
              <a:rPr lang="en-US" sz="2000" dirty="0"/>
              <a:t>1927: Reorganization: </a:t>
            </a:r>
          </a:p>
          <a:p>
            <a:pPr lvl="1"/>
            <a:r>
              <a:rPr lang="en-US" sz="1800" dirty="0"/>
              <a:t>Regulatory functions are located in the Food, Drug, and Insecticide Administration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6319812"/>
            <a:ext cx="5328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</a:t>
            </a:r>
            <a:r>
              <a:rPr lang="en-US" sz="1100" dirty="0"/>
              <a:t>http://www.fda.gov/AboutFDA/WhatWeDo/History/Milestones/ucm128305.htm</a:t>
            </a:r>
          </a:p>
        </p:txBody>
      </p:sp>
    </p:spTree>
    <p:extLst>
      <p:ext uri="{BB962C8B-B14F-4D97-AF65-F5344CB8AC3E}">
        <p14:creationId xmlns:p14="http://schemas.microsoft.com/office/powerpoint/2010/main" val="23417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US FDA: Key Milestones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09" y="805219"/>
            <a:ext cx="8833514" cy="5510011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1930: The name </a:t>
            </a:r>
            <a:r>
              <a:rPr lang="en-US" sz="2000" dirty="0">
                <a:solidFill>
                  <a:schemeClr val="tx2"/>
                </a:solidFill>
              </a:rPr>
              <a:t>F</a:t>
            </a:r>
            <a:r>
              <a:rPr lang="en-US" sz="2000" dirty="0"/>
              <a:t>ood and </a:t>
            </a:r>
            <a:r>
              <a:rPr lang="en-US" sz="2000" dirty="0" smtClean="0">
                <a:solidFill>
                  <a:schemeClr val="tx2"/>
                </a:solidFill>
              </a:rPr>
              <a:t>D</a:t>
            </a:r>
            <a:r>
              <a:rPr lang="en-US" sz="2000" dirty="0" smtClean="0"/>
              <a:t>rug </a:t>
            </a:r>
            <a:r>
              <a:rPr lang="en-US" sz="2000" dirty="0" smtClean="0">
                <a:solidFill>
                  <a:schemeClr val="tx2"/>
                </a:solidFill>
              </a:rPr>
              <a:t>A</a:t>
            </a:r>
            <a:r>
              <a:rPr lang="en-US" sz="2000" dirty="0" smtClean="0"/>
              <a:t>dministration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tx2"/>
                </a:solidFill>
              </a:rPr>
              <a:t>FDA</a:t>
            </a:r>
            <a:r>
              <a:rPr lang="en-US" sz="2000" dirty="0"/>
              <a:t>) under an agricultural appropriations </a:t>
            </a:r>
            <a:r>
              <a:rPr lang="en-US" sz="2000" dirty="0" smtClean="0"/>
              <a:t>act</a:t>
            </a:r>
          </a:p>
          <a:p>
            <a:r>
              <a:rPr lang="en-US" sz="2000" dirty="0"/>
              <a:t>1937: Elixir of </a:t>
            </a:r>
            <a:r>
              <a:rPr lang="en-US" sz="2000" dirty="0" smtClean="0"/>
              <a:t>Sulfanilamide </a:t>
            </a:r>
            <a:r>
              <a:rPr lang="en-US" sz="2000" dirty="0"/>
              <a:t>containing a</a:t>
            </a:r>
            <a:r>
              <a:rPr lang="en-US" sz="2000" dirty="0" smtClean="0"/>
              <a:t> </a:t>
            </a:r>
            <a:r>
              <a:rPr lang="en-US" sz="2000" dirty="0"/>
              <a:t>poisonous </a:t>
            </a:r>
            <a:r>
              <a:rPr lang="en-US" sz="2000" dirty="0" smtClean="0"/>
              <a:t>solvent, </a:t>
            </a:r>
            <a:r>
              <a:rPr lang="en-US" sz="2000" dirty="0"/>
              <a:t>kills 107 persons, many </a:t>
            </a:r>
            <a:r>
              <a:rPr lang="en-US" sz="2000" dirty="0" smtClean="0"/>
              <a:t>of whom </a:t>
            </a:r>
            <a:r>
              <a:rPr lang="en-US" sz="2000" dirty="0"/>
              <a:t>are </a:t>
            </a:r>
            <a:r>
              <a:rPr lang="en-US" sz="2000" dirty="0" smtClean="0"/>
              <a:t>children</a:t>
            </a:r>
          </a:p>
          <a:p>
            <a:r>
              <a:rPr lang="en-US" sz="2000" dirty="0" smtClean="0"/>
              <a:t>The public outcry caused by this Sulfanilamide tragedy led to the passing of </a:t>
            </a:r>
          </a:p>
          <a:p>
            <a:r>
              <a:rPr lang="en-US" sz="2000" dirty="0"/>
              <a:t>The Federal Food, Drug, and Cosmetic (FDC) Act of </a:t>
            </a:r>
            <a:r>
              <a:rPr lang="en-US" sz="2000" dirty="0" smtClean="0"/>
              <a:t>1938</a:t>
            </a:r>
          </a:p>
          <a:p>
            <a:pPr lvl="1"/>
            <a:r>
              <a:rPr lang="en-US" sz="1800" dirty="0"/>
              <a:t>Requiring new drugs to be shown safe before </a:t>
            </a:r>
            <a:r>
              <a:rPr lang="en-US" sz="1800" dirty="0" smtClean="0"/>
              <a:t>marketing</a:t>
            </a:r>
          </a:p>
          <a:p>
            <a:pPr lvl="1"/>
            <a:r>
              <a:rPr lang="en-US" sz="1800" dirty="0"/>
              <a:t>S</a:t>
            </a:r>
            <a:r>
              <a:rPr lang="en-US" sz="1800" dirty="0" smtClean="0"/>
              <a:t>afe </a:t>
            </a:r>
            <a:r>
              <a:rPr lang="en-US" sz="1800" dirty="0"/>
              <a:t>tolerances be set for unavoidable poisonous </a:t>
            </a:r>
            <a:r>
              <a:rPr lang="en-US" sz="1800" dirty="0" smtClean="0"/>
              <a:t>substances</a:t>
            </a:r>
          </a:p>
          <a:p>
            <a:pPr lvl="1"/>
            <a:r>
              <a:rPr lang="en-US" sz="1800" dirty="0"/>
              <a:t>Authorizing factory </a:t>
            </a:r>
            <a:r>
              <a:rPr lang="en-US" sz="1800" dirty="0" smtClean="0"/>
              <a:t>inspections</a:t>
            </a:r>
          </a:p>
          <a:p>
            <a:pPr lvl="1"/>
            <a:r>
              <a:rPr lang="en-US" dirty="0" smtClean="0"/>
              <a:t>….</a:t>
            </a:r>
          </a:p>
          <a:p>
            <a:r>
              <a:rPr lang="en-US" sz="2000" dirty="0" smtClean="0"/>
              <a:t>1949: FDA </a:t>
            </a:r>
            <a:r>
              <a:rPr lang="en-US" sz="2000" dirty="0"/>
              <a:t>publishes guidance to industry for the first time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Procedures </a:t>
            </a:r>
            <a:r>
              <a:rPr lang="en-US" sz="1800" dirty="0"/>
              <a:t>for the Appraisal of the Toxicity of Chemicals in Food</a:t>
            </a:r>
          </a:p>
          <a:p>
            <a:r>
              <a:rPr lang="en-US" sz="2000" dirty="0" smtClean="0"/>
              <a:t>1962: Post Thalidomide tragedy</a:t>
            </a:r>
          </a:p>
          <a:p>
            <a:pPr lvl="1"/>
            <a:r>
              <a:rPr lang="en-US" sz="1800" dirty="0"/>
              <a:t>Kefauver-Harris Drug Amendments </a:t>
            </a:r>
            <a:r>
              <a:rPr lang="en-US" sz="1800" dirty="0" smtClean="0"/>
              <a:t>passed</a:t>
            </a:r>
          </a:p>
          <a:p>
            <a:pPr lvl="1"/>
            <a:r>
              <a:rPr lang="en-US" sz="1800" dirty="0" smtClean="0"/>
              <a:t>To </a:t>
            </a:r>
            <a:r>
              <a:rPr lang="en-US" sz="1800" dirty="0"/>
              <a:t>ensure drug efficacy and greater </a:t>
            </a:r>
            <a:r>
              <a:rPr lang="en-US" sz="1800" dirty="0" smtClean="0"/>
              <a:t>drug safety</a:t>
            </a:r>
            <a:r>
              <a:rPr lang="en-US" sz="1800" dirty="0"/>
              <a:t>. </a:t>
            </a:r>
            <a:endParaRPr lang="en-US" sz="1800" dirty="0" smtClean="0"/>
          </a:p>
          <a:p>
            <a:pPr lvl="1"/>
            <a:r>
              <a:rPr lang="en-US" sz="1800" dirty="0" smtClean="0"/>
              <a:t>For </a:t>
            </a:r>
            <a:r>
              <a:rPr lang="en-US" sz="1800" dirty="0"/>
              <a:t>the first time, drug manufacturers are required to prove to FDA the </a:t>
            </a:r>
            <a:r>
              <a:rPr lang="en-US" sz="1800" dirty="0" smtClean="0"/>
              <a:t>effectiveness of </a:t>
            </a:r>
            <a:r>
              <a:rPr lang="en-US" sz="1800" dirty="0"/>
              <a:t>their products before marketing them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6315230"/>
            <a:ext cx="5328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</a:t>
            </a:r>
            <a:r>
              <a:rPr lang="en-US" sz="1100" dirty="0"/>
              <a:t>http://www.fda.gov/AboutFDA/WhatWeDo/History/Milestones/ucm128305.htm</a:t>
            </a:r>
          </a:p>
        </p:txBody>
      </p:sp>
    </p:spTree>
    <p:extLst>
      <p:ext uri="{BB962C8B-B14F-4D97-AF65-F5344CB8AC3E}">
        <p14:creationId xmlns:p14="http://schemas.microsoft.com/office/powerpoint/2010/main" val="21075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US FDA: Key Milestones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09" y="805219"/>
            <a:ext cx="8833514" cy="5510011"/>
          </a:xfrm>
        </p:spPr>
        <p:txBody>
          <a:bodyPr/>
          <a:lstStyle/>
          <a:p>
            <a:r>
              <a:rPr lang="en-US" sz="2000" dirty="0"/>
              <a:t>1970: FDA requires first patient package insert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1983</a:t>
            </a:r>
            <a:r>
              <a:rPr lang="en-US" sz="2000" dirty="0"/>
              <a:t>: Orphan Drug Act passed</a:t>
            </a:r>
          </a:p>
          <a:p>
            <a:r>
              <a:rPr lang="en-US" sz="2000" dirty="0"/>
              <a:t>1985: AIDS test for blood approved by </a:t>
            </a:r>
            <a:r>
              <a:rPr lang="en-US" sz="2000" dirty="0" smtClean="0"/>
              <a:t>FDA</a:t>
            </a:r>
          </a:p>
          <a:p>
            <a:r>
              <a:rPr lang="en-US" sz="2000" dirty="0" smtClean="0"/>
              <a:t>1991: Regulations </a:t>
            </a:r>
            <a:r>
              <a:rPr lang="en-US" sz="2000" dirty="0"/>
              <a:t>published to Accelerate the Review of Drugs for life-threatening </a:t>
            </a:r>
            <a:r>
              <a:rPr lang="en-US" sz="2000" dirty="0" smtClean="0"/>
              <a:t>diseases</a:t>
            </a:r>
          </a:p>
          <a:p>
            <a:r>
              <a:rPr lang="en-US" sz="2000" dirty="0" smtClean="0"/>
              <a:t>1995: FDA </a:t>
            </a:r>
            <a:r>
              <a:rPr lang="en-US" sz="2000" dirty="0"/>
              <a:t>declares cigarettes to be "drug delivery devices." Restrictions are </a:t>
            </a:r>
            <a:r>
              <a:rPr lang="en-US" sz="2000" dirty="0" smtClean="0"/>
              <a:t>proposed</a:t>
            </a:r>
          </a:p>
          <a:p>
            <a:r>
              <a:rPr lang="en-US" sz="2000" dirty="0" smtClean="0"/>
              <a:t>1998: Pediatric Rule: </a:t>
            </a:r>
            <a:r>
              <a:rPr lang="en-US" sz="2000" dirty="0"/>
              <a:t>conduct </a:t>
            </a:r>
            <a:r>
              <a:rPr lang="en-US" sz="2000" dirty="0" smtClean="0"/>
              <a:t>studies </a:t>
            </a:r>
            <a:r>
              <a:rPr lang="en-US" sz="2000" dirty="0"/>
              <a:t>to </a:t>
            </a:r>
            <a:r>
              <a:rPr lang="en-US" sz="2000" dirty="0" smtClean="0"/>
              <a:t>assess </a:t>
            </a:r>
            <a:r>
              <a:rPr lang="en-US" sz="2000" dirty="0"/>
              <a:t>safety and efficacy in </a:t>
            </a:r>
            <a:r>
              <a:rPr lang="en-US" sz="2000" dirty="0" smtClean="0"/>
              <a:t>children</a:t>
            </a:r>
          </a:p>
          <a:p>
            <a:r>
              <a:rPr lang="en-US" sz="2000" dirty="0" smtClean="0"/>
              <a:t>1999: </a:t>
            </a:r>
            <a:r>
              <a:rPr lang="en-US" sz="2000" dirty="0" smtClean="0">
                <a:hlinkClick r:id="rId3"/>
              </a:rPr>
              <a:t>www.ClinicalTrials.gov</a:t>
            </a:r>
            <a:r>
              <a:rPr lang="en-US" sz="2000" dirty="0" smtClean="0"/>
              <a:t> is </a:t>
            </a:r>
            <a:r>
              <a:rPr lang="en-US" sz="2000" dirty="0"/>
              <a:t>founded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029" y="6386223"/>
            <a:ext cx="5328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</a:t>
            </a:r>
            <a:r>
              <a:rPr lang="en-US" sz="1100" dirty="0"/>
              <a:t>http://www.fda.gov/AboutFDA/WhatWeDo/History/Milestones/ucm128305.htm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438038"/>
              </p:ext>
            </p:extLst>
          </p:nvPr>
        </p:nvGraphicFramePr>
        <p:xfrm>
          <a:off x="185946" y="1226499"/>
          <a:ext cx="1462017" cy="164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Acrobat Document" showAsIcon="1" r:id="rId4" imgW="914400" imgH="771480" progId="AcroExch.Document.11">
                  <p:embed/>
                </p:oleObj>
              </mc:Choice>
              <mc:Fallback>
                <p:oleObj name="Acrobat Document" showAsIcon="1" r:id="rId4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46" y="1226499"/>
                        <a:ext cx="1462017" cy="164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92035"/>
              </p:ext>
            </p:extLst>
          </p:nvPr>
        </p:nvGraphicFramePr>
        <p:xfrm>
          <a:off x="1752018" y="1279247"/>
          <a:ext cx="1369892" cy="1541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Acrobat Document" showAsIcon="1" r:id="rId6" imgW="914400" imgH="771480" progId="AcroExch.Document.11">
                  <p:embed/>
                </p:oleObj>
              </mc:Choice>
              <mc:Fallback>
                <p:oleObj name="Acrobat Document" showAsIcon="1" r:id="rId6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2018" y="1279247"/>
                        <a:ext cx="1369892" cy="1541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370" y="1215444"/>
            <a:ext cx="5715060" cy="19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 and Some Other Regulatory Agencies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EU: 1965:Need for Evidence based authorization of medicinal products</a:t>
            </a:r>
          </a:p>
          <a:p>
            <a:r>
              <a:rPr lang="en-US" dirty="0" smtClean="0"/>
              <a:t>1995: European Medicines Agency (EMA) starts business</a:t>
            </a:r>
          </a:p>
          <a:p>
            <a:r>
              <a:rPr lang="en-US" dirty="0" smtClean="0"/>
              <a:t>Japan: Began in 1979</a:t>
            </a:r>
          </a:p>
          <a:p>
            <a:r>
              <a:rPr lang="en-US" dirty="0" smtClean="0"/>
              <a:t>2004: Pharmaceutical and Medical Devices Agency (PMDA) established</a:t>
            </a:r>
          </a:p>
          <a:p>
            <a:r>
              <a:rPr lang="en-US" dirty="0" smtClean="0"/>
              <a:t>China: China Food and Drug Administration (CFDA)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1371600" y="2800352"/>
            <a:ext cx="6629400" cy="18478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200" dirty="0" smtClean="0">
                <a:latin typeface="Microsoft Sans Serif" pitchFamily="34" charset="0"/>
                <a:cs typeface="Microsoft Sans Serif" pitchFamily="34" charset="0"/>
              </a:rPr>
              <a:t>History of Clinical Trials – Part 1</a:t>
            </a:r>
            <a:br>
              <a:rPr lang="en-US" sz="3200" dirty="0" smtClean="0">
                <a:latin typeface="Microsoft Sans Serif" pitchFamily="34" charset="0"/>
                <a:cs typeface="Microsoft Sans Serif" pitchFamily="34" charset="0"/>
              </a:rPr>
            </a:br>
            <a:r>
              <a:rPr lang="en-US" sz="3200" dirty="0">
                <a:latin typeface="Microsoft Sans Serif" pitchFamily="34" charset="0"/>
                <a:cs typeface="Microsoft Sans Serif" pitchFamily="34" charset="0"/>
              </a:rPr>
              <a:t/>
            </a:r>
            <a:br>
              <a:rPr lang="en-US" sz="3200" dirty="0">
                <a:latin typeface="Microsoft Sans Serif" pitchFamily="34" charset="0"/>
                <a:cs typeface="Microsoft Sans Serif" pitchFamily="34" charset="0"/>
              </a:rPr>
            </a:br>
            <a:endParaRPr lang="en-US" sz="3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" name="Rectangle 71"/>
          <p:cNvSpPr txBox="1">
            <a:spLocks noChangeArrowheads="1"/>
          </p:cNvSpPr>
          <p:nvPr/>
        </p:nvSpPr>
        <p:spPr bwMode="auto">
          <a:xfrm>
            <a:off x="7315201" y="6311902"/>
            <a:ext cx="497681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457200">
              <a:buClr>
                <a:srgbClr val="000000"/>
              </a:buClr>
              <a:buSzPct val="100000"/>
              <a:defRPr/>
            </a:pPr>
            <a:fld id="{24A49E04-85D5-4B7B-91AC-9EDDB1919373}" type="slidenum">
              <a:rPr lang="en-US" sz="120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pPr algn="r" defTabSz="457200">
                <a:buClr>
                  <a:srgbClr val="000000"/>
                </a:buClr>
                <a:buSzPct val="100000"/>
                <a:defRPr/>
              </a:pPr>
              <a:t>2</a:t>
            </a:fld>
            <a:r>
              <a:rPr lang="en-US" sz="1200" dirty="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4114801" y="6430965"/>
            <a:ext cx="822722" cy="274637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457200">
              <a:buClr>
                <a:srgbClr val="000000"/>
              </a:buClr>
              <a:buSzPct val="100000"/>
              <a:defRPr/>
            </a:pPr>
            <a:endParaRPr lang="en-US" dirty="0">
              <a:solidFill>
                <a:prstClr val="white"/>
              </a:solidFill>
              <a:ea typeface="Arial Unicode MS" pitchFamily="34" charset="-128"/>
              <a:cs typeface="Arial" charset="0"/>
            </a:endParaRPr>
          </a:p>
          <a:p>
            <a:pPr algn="ctr" defTabSz="457200"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prstClr val="white"/>
                </a:solidFill>
                <a:ea typeface="Arial Unicode MS" pitchFamily="34" charset="-128"/>
                <a:cs typeface="Arial" charset="0"/>
              </a:rPr>
              <a:t>TCS Internal</a:t>
            </a:r>
          </a:p>
          <a:p>
            <a:pPr algn="ctr" defTabSz="457200">
              <a:buClr>
                <a:srgbClr val="000000"/>
              </a:buClr>
              <a:buSzPct val="100000"/>
              <a:defRPr/>
            </a:pPr>
            <a:endParaRPr lang="en-US" dirty="0">
              <a:solidFill>
                <a:prstClr val="white"/>
              </a:solidFill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Day Drug Approval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498739"/>
              </p:ext>
            </p:extLst>
          </p:nvPr>
        </p:nvGraphicFramePr>
        <p:xfrm>
          <a:off x="84802" y="784606"/>
          <a:ext cx="744300" cy="83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2" y="784606"/>
                        <a:ext cx="744300" cy="83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21855"/>
              </p:ext>
            </p:extLst>
          </p:nvPr>
        </p:nvGraphicFramePr>
        <p:xfrm>
          <a:off x="2057400" y="784605"/>
          <a:ext cx="697678" cy="78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Acrobat Document" showAsIcon="1" r:id="rId5" imgW="914400" imgH="771480" progId="AcroExch.Document.11">
                  <p:embed/>
                </p:oleObj>
              </mc:Choice>
              <mc:Fallback>
                <p:oleObj name="Acrobat Document" showAsIcon="1" r:id="rId5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784605"/>
                        <a:ext cx="697678" cy="78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014550055"/>
              </p:ext>
            </p:extLst>
          </p:nvPr>
        </p:nvGraphicFramePr>
        <p:xfrm>
          <a:off x="84801" y="1651380"/>
          <a:ext cx="8984136" cy="464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Rectangle 15"/>
          <p:cNvSpPr/>
          <p:nvPr/>
        </p:nvSpPr>
        <p:spPr>
          <a:xfrm>
            <a:off x="1719618" y="1592608"/>
            <a:ext cx="7339084" cy="4735758"/>
          </a:xfrm>
          <a:prstGeom prst="rect">
            <a:avLst/>
          </a:prstGeom>
          <a:solidFill>
            <a:srgbClr val="6DCFF6">
              <a:alpha val="14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19618" y="1561805"/>
            <a:ext cx="7339083" cy="417116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Clinical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89492" y="1565671"/>
            <a:ext cx="1634815" cy="4132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Pre-Clinical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136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Outlined in FDA Guidance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4" y="914402"/>
            <a:ext cx="8428037" cy="5131557"/>
          </a:xfrm>
        </p:spPr>
        <p:txBody>
          <a:bodyPr/>
          <a:lstStyle/>
          <a:p>
            <a:r>
              <a:rPr lang="en-US" dirty="0" smtClean="0"/>
              <a:t>Independent CV endpoints </a:t>
            </a:r>
            <a:r>
              <a:rPr lang="en-US" dirty="0"/>
              <a:t>committee to prospectively adjudicate, in a blinded fashion </a:t>
            </a:r>
            <a:r>
              <a:rPr lang="en-US" dirty="0" smtClean="0"/>
              <a:t>– All Phase 2 and 3 trials</a:t>
            </a:r>
          </a:p>
          <a:p>
            <a:r>
              <a:rPr lang="en-US" dirty="0" smtClean="0"/>
              <a:t>Trials </a:t>
            </a:r>
            <a:r>
              <a:rPr lang="en-US" dirty="0"/>
              <a:t>are appropriately designed and conducted so that a meta-analysis can be performed </a:t>
            </a:r>
            <a:endParaRPr lang="en-US" dirty="0" smtClean="0"/>
          </a:p>
          <a:p>
            <a:r>
              <a:rPr lang="en-US" dirty="0" smtClean="0"/>
              <a:t>Obtain </a:t>
            </a:r>
            <a:r>
              <a:rPr lang="en-US" dirty="0"/>
              <a:t>sufficient endpoints to allow a meaningful estimate of risk, the phase 2 and phase 3 programs </a:t>
            </a:r>
            <a:endParaRPr lang="en-US" dirty="0" smtClean="0"/>
          </a:p>
          <a:p>
            <a:pPr lvl="1"/>
            <a:r>
              <a:rPr lang="en-US" dirty="0" smtClean="0"/>
              <a:t>Include </a:t>
            </a:r>
            <a:r>
              <a:rPr lang="en-US" dirty="0"/>
              <a:t>patients at higher risk of cardiovascular events </a:t>
            </a:r>
          </a:p>
          <a:p>
            <a:r>
              <a:rPr lang="en-US" dirty="0"/>
              <a:t>Sponsors should perform a meta-analysis of the important cardiovascular events across phase 2 and phase 3 controlled clinical trials and explore similarities and/or differences in subgroups (e.g., age, sex, race), if possible </a:t>
            </a:r>
            <a:endParaRPr lang="en-US" dirty="0" smtClean="0"/>
          </a:p>
          <a:p>
            <a:r>
              <a:rPr lang="en-US" dirty="0"/>
              <a:t>The report of this meta-analysis should contain sufficient detail for all the analyses; conventional graphical plots for meta-analysis finding by study, subgroup, and overall risk ratio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Avandia </a:t>
            </a:r>
            <a:r>
              <a:rPr lang="en-US" dirty="0" err="1" smtClean="0"/>
              <a:t>AdCom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046" y="764272"/>
            <a:ext cx="5496800" cy="557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432" y="5923128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FDA Webpage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222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Avandia and Actos: A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531" y="914401"/>
            <a:ext cx="6052472" cy="5404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432" y="5923128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Ref: FDA Webpage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85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304800" y="2800352"/>
            <a:ext cx="8839200" cy="18478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latin typeface="Microsoft Sans Serif" pitchFamily="34" charset="0"/>
                <a:cs typeface="Microsoft Sans Serif" pitchFamily="34" charset="0"/>
              </a:rPr>
              <a:t>Introduction to Clinical </a:t>
            </a:r>
            <a:r>
              <a:rPr lang="en-US" sz="3200" dirty="0" smtClean="0">
                <a:latin typeface="Microsoft Sans Serif" pitchFamily="34" charset="0"/>
                <a:cs typeface="Microsoft Sans Serif" pitchFamily="34" charset="0"/>
              </a:rPr>
              <a:t>Trials</a:t>
            </a:r>
            <a:r>
              <a:rPr lang="en-US" sz="3200" dirty="0" smtClean="0">
                <a:latin typeface="Microsoft Sans Serif" pitchFamily="34" charset="0"/>
                <a:cs typeface="Microsoft Sans Serif" pitchFamily="34" charset="0"/>
              </a:rPr>
              <a:t/>
            </a:r>
            <a:br>
              <a:rPr lang="en-US" sz="3200" dirty="0" smtClean="0">
                <a:latin typeface="Microsoft Sans Serif" pitchFamily="34" charset="0"/>
                <a:cs typeface="Microsoft Sans Serif" pitchFamily="34" charset="0"/>
              </a:rPr>
            </a:br>
            <a:endParaRPr lang="en-US" sz="32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" name="Rectangle 71"/>
          <p:cNvSpPr txBox="1">
            <a:spLocks noChangeArrowheads="1"/>
          </p:cNvSpPr>
          <p:nvPr/>
        </p:nvSpPr>
        <p:spPr bwMode="auto">
          <a:xfrm>
            <a:off x="8229602" y="6311904"/>
            <a:ext cx="6635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457200" rtl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fld id="{24A49E04-85D5-4B7B-91AC-9EDDB1919373}" type="slidenum">
              <a:rPr lang="en-US" sz="1200" kern="1200" smtClean="0">
                <a:solidFill>
                  <a:srgbClr val="000000"/>
                </a:solidFill>
                <a:latin typeface="Myriad Pro" pitchFamily="34" charset="0"/>
                <a:ea typeface="Arial Unicode MS" pitchFamily="34" charset="-128"/>
                <a:cs typeface="Arial Unicode MS" pitchFamily="34" charset="-128"/>
              </a:rPr>
              <a:pPr algn="r" defTabSz="457200" rtl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24</a:t>
            </a:fld>
            <a:r>
              <a:rPr lang="en-US" sz="1200" kern="1200" dirty="0" smtClean="0">
                <a:solidFill>
                  <a:srgbClr val="000000"/>
                </a:solidFill>
                <a:latin typeface="Myriad Pro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sz="1200" kern="1200" dirty="0">
              <a:solidFill>
                <a:srgbClr val="000000"/>
              </a:solidFill>
              <a:latin typeface="Myriad Pro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3962402" y="6430967"/>
            <a:ext cx="1096963" cy="274637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 defTabSz="457200" rtl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kern="1200" dirty="0" smtClean="0">
              <a:solidFill>
                <a:prstClr val="white"/>
              </a:solidFill>
              <a:latin typeface="Myriad Pro"/>
              <a:ea typeface="Arial Unicode MS" pitchFamily="34" charset="-128"/>
              <a:cs typeface="Arial" charset="0"/>
            </a:endParaRPr>
          </a:p>
          <a:p>
            <a:pPr algn="ctr" defTabSz="457200" rtl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kern="1200" dirty="0" smtClean="0">
                <a:solidFill>
                  <a:prstClr val="white"/>
                </a:solidFill>
                <a:latin typeface="Myriad Pro"/>
                <a:ea typeface="Arial Unicode MS" pitchFamily="34" charset="-128"/>
                <a:cs typeface="Arial" charset="0"/>
              </a:rPr>
              <a:t>TCS Internal</a:t>
            </a:r>
          </a:p>
          <a:p>
            <a:pPr algn="ctr" defTabSz="457200" rtl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kern="1200" dirty="0">
              <a:solidFill>
                <a:prstClr val="white"/>
              </a:solidFill>
              <a:latin typeface="Myriad Pro"/>
              <a:ea typeface="Arial Unicode MS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6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What are Clinical </a:t>
            </a:r>
            <a:r>
              <a:rPr lang="en-IN" sz="2800" dirty="0">
                <a:solidFill>
                  <a:prstClr val="white"/>
                </a:solidFill>
                <a:latin typeface="+mj-lt"/>
              </a:rPr>
              <a:t>T</a:t>
            </a: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rials?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2"/>
            <a:ext cx="8395648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+mn-lt"/>
              </a:rPr>
              <a:t>Clinical trials are research studies that explore whether a medical strategy, treatment, or device is </a:t>
            </a:r>
            <a:r>
              <a:rPr lang="en-IN" sz="2400" b="1" u="sng" dirty="0">
                <a:latin typeface="+mn-lt"/>
              </a:rPr>
              <a:t>safe</a:t>
            </a:r>
            <a:r>
              <a:rPr lang="en-IN" sz="2400" dirty="0">
                <a:latin typeface="+mn-lt"/>
              </a:rPr>
              <a:t> and </a:t>
            </a:r>
            <a:r>
              <a:rPr lang="en-IN" sz="2400" b="1" u="sng" dirty="0">
                <a:latin typeface="+mn-lt"/>
              </a:rPr>
              <a:t>effective</a:t>
            </a:r>
            <a:r>
              <a:rPr lang="en-IN" sz="2400" dirty="0">
                <a:latin typeface="+mn-lt"/>
              </a:rPr>
              <a:t> for humans. </a:t>
            </a:r>
            <a:endParaRPr lang="en-IN" sz="2400" dirty="0" smtClean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+mn-lt"/>
              </a:rPr>
              <a:t>Clinical </a:t>
            </a:r>
            <a:r>
              <a:rPr lang="en-IN" sz="2400" dirty="0">
                <a:latin typeface="+mn-lt"/>
              </a:rPr>
              <a:t>trials are one of the final stages of a long and careful research process. The process often begins in a </a:t>
            </a:r>
            <a:r>
              <a:rPr lang="en-IN" sz="2400" dirty="0" smtClean="0">
                <a:latin typeface="+mn-lt"/>
              </a:rPr>
              <a:t>laboratory, </a:t>
            </a:r>
            <a:r>
              <a:rPr lang="en-IN" sz="2400" dirty="0">
                <a:latin typeface="+mn-lt"/>
              </a:rPr>
              <a:t>where scientists first develop and test new ideas.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+mn-lt"/>
              </a:rPr>
              <a:t>If an approach seems promising, the next step may involve animal testing. This shows how the approach affects a living body and whether it's harmful. </a:t>
            </a:r>
            <a:endParaRPr lang="en-IN" sz="2400" dirty="0" smtClean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+mn-lt"/>
              </a:rPr>
              <a:t>But, </a:t>
            </a:r>
            <a:r>
              <a:rPr lang="en-IN" sz="2400" dirty="0">
                <a:latin typeface="+mn-lt"/>
              </a:rPr>
              <a:t>an approach that works well in the lab or animals doesn't always work well in people. Thus, research in humans is needed</a:t>
            </a:r>
            <a:r>
              <a:rPr lang="en-IN" sz="2400" dirty="0" smtClean="0">
                <a:latin typeface="+mn-lt"/>
              </a:rPr>
              <a:t>.</a:t>
            </a: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25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What are clinical trials?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0"/>
            <a:ext cx="8395648" cy="453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+mn-lt"/>
              </a:rPr>
              <a:t>For </a:t>
            </a:r>
            <a:r>
              <a:rPr lang="en-IN" sz="2400" dirty="0">
                <a:latin typeface="+mn-lt"/>
              </a:rPr>
              <a:t>safety purposes, clinical trials start with small groups of patients to find out whether a new approach causes any harm. </a:t>
            </a:r>
            <a:endParaRPr lang="en-IN" sz="2400" dirty="0" smtClean="0">
              <a:latin typeface="+mn-lt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+mn-lt"/>
              </a:rPr>
              <a:t>In </a:t>
            </a:r>
            <a:r>
              <a:rPr lang="en-IN" sz="2400" dirty="0">
                <a:latin typeface="+mn-lt"/>
              </a:rPr>
              <a:t>later phases of clinical trials, researchers learn more about the new approach's risks and benefits.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+mn-lt"/>
              </a:rPr>
              <a:t>Clinical </a:t>
            </a:r>
            <a:r>
              <a:rPr lang="en-IN" sz="2400" dirty="0">
                <a:latin typeface="+mn-lt"/>
              </a:rPr>
              <a:t>research is done only if doctors don't know</a:t>
            </a:r>
            <a:r>
              <a:rPr lang="en-IN" sz="2400" dirty="0" smtClean="0">
                <a:latin typeface="+mn-lt"/>
              </a:rPr>
              <a:t>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+mn-lt"/>
              </a:rPr>
              <a:t>Whether a new approach works well in people and is safe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+mn-lt"/>
              </a:rPr>
              <a:t>Which treatments or strategies work best for certain illnesses or groups of </a:t>
            </a:r>
            <a:r>
              <a:rPr lang="en-IN" sz="2000" dirty="0" smtClean="0">
                <a:latin typeface="+mn-lt"/>
              </a:rPr>
              <a:t>people</a:t>
            </a:r>
            <a:endParaRPr lang="en-IN" sz="20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412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Clinical Trials – Guiding Principles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0"/>
            <a:ext cx="8395648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/>
              <a:t>Ethics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/>
              <a:t>Scientific validity and integrity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/>
              <a:t>Medical relevance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/>
              <a:t>Regulatory and </a:t>
            </a:r>
            <a:r>
              <a:rPr lang="en-IN" sz="2400" dirty="0" err="1" smtClean="0"/>
              <a:t>medicolegal</a:t>
            </a:r>
            <a:r>
              <a:rPr lang="en-IN" sz="2400" dirty="0" smtClean="0"/>
              <a:t> issues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dirty="0" smtClean="0"/>
              <a:t>Costs</a:t>
            </a: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510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Day Drug Approval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645290"/>
              </p:ext>
            </p:extLst>
          </p:nvPr>
        </p:nvGraphicFramePr>
        <p:xfrm>
          <a:off x="84802" y="784606"/>
          <a:ext cx="744300" cy="83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02" y="784606"/>
                        <a:ext cx="744300" cy="83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049468"/>
              </p:ext>
            </p:extLst>
          </p:nvPr>
        </p:nvGraphicFramePr>
        <p:xfrm>
          <a:off x="2057400" y="784605"/>
          <a:ext cx="697678" cy="78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Acrobat Document" showAsIcon="1" r:id="rId5" imgW="914400" imgH="771480" progId="AcroExch.Document.11">
                  <p:embed/>
                </p:oleObj>
              </mc:Choice>
              <mc:Fallback>
                <p:oleObj name="Acrobat Document" showAsIcon="1" r:id="rId5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784605"/>
                        <a:ext cx="697678" cy="78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30780684"/>
              </p:ext>
            </p:extLst>
          </p:nvPr>
        </p:nvGraphicFramePr>
        <p:xfrm>
          <a:off x="84801" y="1651380"/>
          <a:ext cx="8984136" cy="464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Rectangle 15"/>
          <p:cNvSpPr/>
          <p:nvPr/>
        </p:nvSpPr>
        <p:spPr>
          <a:xfrm>
            <a:off x="1719618" y="1592608"/>
            <a:ext cx="7339084" cy="4735758"/>
          </a:xfrm>
          <a:prstGeom prst="rect">
            <a:avLst/>
          </a:prstGeom>
          <a:solidFill>
            <a:srgbClr val="6DCFF6">
              <a:alpha val="14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19618" y="1561805"/>
            <a:ext cx="7339083" cy="417116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</a:rPr>
              <a:t>Clinical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492" y="1565671"/>
            <a:ext cx="1634815" cy="4132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</a:rPr>
              <a:t>Pre-Clinical</a:t>
            </a:r>
            <a:endParaRPr lang="en-US" sz="2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1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Clinical Trial Phases: Phase I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2"/>
            <a:ext cx="8395648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b="1" dirty="0" smtClean="0">
                <a:latin typeface="+mn-lt"/>
              </a:rPr>
              <a:t>Phase </a:t>
            </a:r>
            <a:r>
              <a:rPr lang="en-IN" sz="2400" b="1" dirty="0">
                <a:latin typeface="+mn-lt"/>
              </a:rPr>
              <a:t>I</a:t>
            </a:r>
            <a:r>
              <a:rPr lang="en-IN" sz="2400" dirty="0">
                <a:latin typeface="+mn-lt"/>
              </a:rPr>
              <a:t> [</a:t>
            </a:r>
            <a:r>
              <a:rPr lang="en-IN" sz="2400" dirty="0" smtClean="0">
                <a:latin typeface="+mn-lt"/>
              </a:rPr>
              <a:t>small </a:t>
            </a:r>
            <a:r>
              <a:rPr lang="en-IN" sz="2400" dirty="0">
                <a:latin typeface="+mn-lt"/>
              </a:rPr>
              <a:t>number of healthy volunteers; in certain cases, i.e</a:t>
            </a:r>
            <a:r>
              <a:rPr lang="en-IN" sz="2400" dirty="0" smtClean="0">
                <a:latin typeface="+mn-lt"/>
              </a:rPr>
              <a:t>., </a:t>
            </a:r>
            <a:r>
              <a:rPr lang="en-IN" sz="2400" dirty="0">
                <a:latin typeface="+mn-lt"/>
              </a:rPr>
              <a:t>virology/oncology, also </a:t>
            </a:r>
            <a:r>
              <a:rPr lang="en-IN" sz="2400" dirty="0" smtClean="0">
                <a:latin typeface="+mn-lt"/>
              </a:rPr>
              <a:t>patients]</a:t>
            </a: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Goal: to understand what </a:t>
            </a:r>
            <a:r>
              <a:rPr lang="en-IN" sz="2000" dirty="0">
                <a:latin typeface="+mn-lt"/>
              </a:rPr>
              <a:t>happens to the </a:t>
            </a:r>
            <a:r>
              <a:rPr lang="en-IN" sz="2000" u="sng" dirty="0">
                <a:latin typeface="+mn-lt"/>
              </a:rPr>
              <a:t>investigational compound</a:t>
            </a:r>
            <a:r>
              <a:rPr lang="en-IN" sz="2000" dirty="0">
                <a:latin typeface="+mn-lt"/>
              </a:rPr>
              <a:t> in the body from the time it is swallowed or injected until it is excreted, when it is excreted and how the human body reacts to the new compound from a safety and tolerability point of view. </a:t>
            </a:r>
            <a:endParaRPr lang="en-IN" sz="2000" dirty="0" smtClean="0">
              <a:latin typeface="+mn-lt"/>
            </a:endParaRP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Study </a:t>
            </a:r>
            <a:r>
              <a:rPr lang="en-IN" sz="2000" dirty="0">
                <a:latin typeface="+mn-lt"/>
              </a:rPr>
              <a:t>participants are monitored for the occurrence and severity of any side effects that they may experience</a:t>
            </a:r>
            <a:r>
              <a:rPr lang="en-IN" sz="2000" dirty="0" smtClean="0">
                <a:latin typeface="+mn-lt"/>
              </a:rPr>
              <a:t>.</a:t>
            </a:r>
            <a:endParaRPr lang="en-I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190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08454" y="40942"/>
            <a:ext cx="6266054" cy="58173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Global Pharmaceutical Market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123" y="838201"/>
            <a:ext cx="3344363" cy="59200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Global pharmaceuticals market is worth US$300 billion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2.6 billion $ ~ average cost to research and development a new medicine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10 years ~ average time it takes to bring a new medicine from research pipeline to patents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12% ~ the portion of drug candidates that enter clinical testing and are eventually approved for use by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2 out of 3 medicines ever recoup the money invested in R&amp;D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30999" y="5894072"/>
            <a:ext cx="4375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Ref: </a:t>
            </a: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://www.who.int/trade/glossary/story073/en</a:t>
            </a:r>
            <a:r>
              <a:rPr lang="en-US" sz="1100" dirty="0" smtClean="0">
                <a:hlinkClick r:id="rId2"/>
              </a:rPr>
              <a:t>/</a:t>
            </a:r>
            <a:r>
              <a:rPr lang="en-US" sz="1100" dirty="0" smtClean="0"/>
              <a:t>          </a:t>
            </a:r>
            <a:r>
              <a:rPr lang="en-US" sz="1100" dirty="0" smtClean="0">
                <a:hlinkClick r:id="rId3"/>
              </a:rPr>
              <a:t>www.phrma.org</a:t>
            </a:r>
            <a:r>
              <a:rPr lang="en-US" sz="1100" dirty="0" smtClean="0"/>
              <a:t> </a:t>
            </a:r>
          </a:p>
          <a:p>
            <a:r>
              <a:rPr lang="en-US" sz="1100" dirty="0">
                <a:hlinkClick r:id="rId4"/>
              </a:rPr>
              <a:t>http://</a:t>
            </a:r>
            <a:r>
              <a:rPr lang="en-US" sz="1100" dirty="0" smtClean="0">
                <a:hlinkClick r:id="rId4"/>
              </a:rPr>
              <a:t>www.fiercepharma.com/special-reports/top-15-pharma-companies-2014-revenue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145508" y="1037230"/>
            <a:ext cx="502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Top 15 Pharma </a:t>
            </a:r>
            <a:r>
              <a:rPr lang="en-US" b="1" dirty="0" smtClean="0">
                <a:solidFill>
                  <a:srgbClr val="FF0000"/>
                </a:solidFill>
              </a:rPr>
              <a:t>companies by 2014 Revenue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336878" y="927102"/>
            <a:ext cx="5636635" cy="51990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486" y="1563156"/>
            <a:ext cx="5537027" cy="43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Clinical </a:t>
            </a:r>
            <a:r>
              <a:rPr lang="en-IN" sz="2800" dirty="0">
                <a:solidFill>
                  <a:prstClr val="white"/>
                </a:solidFill>
                <a:latin typeface="+mj-lt"/>
              </a:rPr>
              <a:t>T</a:t>
            </a: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rial Phases: Phase II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2"/>
            <a:ext cx="839564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fontAlgn="base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b="1" dirty="0" smtClean="0">
                <a:latin typeface="+mn-lt"/>
              </a:rPr>
              <a:t>Phase </a:t>
            </a:r>
            <a:r>
              <a:rPr lang="en-IN" sz="2400" b="1" dirty="0">
                <a:latin typeface="+mn-lt"/>
              </a:rPr>
              <a:t>II</a:t>
            </a:r>
            <a:endParaRPr lang="en-IN" sz="2400" dirty="0">
              <a:latin typeface="+mn-lt"/>
            </a:endParaRP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Goal: to </a:t>
            </a:r>
            <a:r>
              <a:rPr lang="en-IN" sz="2000" dirty="0">
                <a:latin typeface="+mn-lt"/>
              </a:rPr>
              <a:t>evaluate the safety and efficacy of an </a:t>
            </a:r>
            <a:r>
              <a:rPr lang="en-IN" sz="2000" u="sng" dirty="0">
                <a:latin typeface="+mn-lt"/>
              </a:rPr>
              <a:t>investigational compound</a:t>
            </a:r>
            <a:r>
              <a:rPr lang="en-IN" sz="2000" dirty="0">
                <a:latin typeface="+mn-lt"/>
              </a:rPr>
              <a:t> in patients with a specific disease or condition. </a:t>
            </a:r>
            <a:endParaRPr lang="en-IN" sz="2000" dirty="0" smtClean="0">
              <a:latin typeface="+mn-lt"/>
            </a:endParaRP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Typically </a:t>
            </a:r>
            <a:r>
              <a:rPr lang="en-IN" sz="2000" dirty="0">
                <a:latin typeface="+mn-lt"/>
              </a:rPr>
              <a:t>conducted in a group of patients who are </a:t>
            </a:r>
            <a:r>
              <a:rPr lang="en-IN" sz="2000" dirty="0" smtClean="0">
                <a:latin typeface="+mn-lt"/>
              </a:rPr>
              <a:t>at </a:t>
            </a:r>
            <a:r>
              <a:rPr lang="en-IN" sz="2000" dirty="0">
                <a:latin typeface="+mn-lt"/>
              </a:rPr>
              <a:t>the same stage of a disease. </a:t>
            </a:r>
            <a:endParaRPr lang="en-IN" sz="2000" dirty="0" smtClean="0">
              <a:latin typeface="+mn-lt"/>
            </a:endParaRP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+mn-lt"/>
              </a:rPr>
              <a:t>P</a:t>
            </a:r>
            <a:r>
              <a:rPr lang="en-IN" sz="2000" dirty="0" smtClean="0">
                <a:latin typeface="+mn-lt"/>
              </a:rPr>
              <a:t>atients </a:t>
            </a:r>
            <a:r>
              <a:rPr lang="en-IN" sz="2000" dirty="0">
                <a:latin typeface="+mn-lt"/>
              </a:rPr>
              <a:t>are given various doses of the compound and closely monitored to compare the effects and to determine the safest dosing regimen. </a:t>
            </a:r>
            <a:endParaRPr lang="en-IN" sz="2000" dirty="0" smtClean="0">
              <a:latin typeface="+mn-lt"/>
            </a:endParaRP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In </a:t>
            </a:r>
            <a:r>
              <a:rPr lang="en-IN" sz="2000" dirty="0">
                <a:latin typeface="+mn-lt"/>
              </a:rPr>
              <a:t>many instances, multiple Phase II studies are conducted to test the compound in a variety of patient populations or indications</a:t>
            </a:r>
            <a:r>
              <a:rPr lang="en-IN" sz="2000" dirty="0" smtClean="0">
                <a:latin typeface="+mn-lt"/>
              </a:rPr>
              <a:t>.</a:t>
            </a:r>
            <a:endParaRPr lang="en-I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6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Clinical trial phases: Phase III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2"/>
            <a:ext cx="8395648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fontAlgn="base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b="1" dirty="0" smtClean="0">
                <a:latin typeface="+mn-lt"/>
              </a:rPr>
              <a:t>Phase </a:t>
            </a:r>
            <a:r>
              <a:rPr lang="en-IN" sz="2400" b="1" dirty="0">
                <a:latin typeface="+mn-lt"/>
              </a:rPr>
              <a:t>III</a:t>
            </a:r>
            <a:endParaRPr lang="en-IN" sz="2400" dirty="0">
              <a:latin typeface="+mn-lt"/>
            </a:endParaRP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Goal: </a:t>
            </a:r>
            <a:r>
              <a:rPr lang="en-IN" sz="2000" dirty="0">
                <a:latin typeface="+mn-lt"/>
              </a:rPr>
              <a:t>T</a:t>
            </a:r>
            <a:r>
              <a:rPr lang="en-IN" sz="2000" dirty="0" smtClean="0">
                <a:latin typeface="+mn-lt"/>
              </a:rPr>
              <a:t>o </a:t>
            </a:r>
            <a:r>
              <a:rPr lang="en-IN" sz="2000" u="sng" dirty="0">
                <a:latin typeface="+mn-lt"/>
              </a:rPr>
              <a:t>confirm</a:t>
            </a:r>
            <a:r>
              <a:rPr lang="en-IN" sz="2000" dirty="0">
                <a:latin typeface="+mn-lt"/>
              </a:rPr>
              <a:t> the safety and efficacy of an investigational compound, and the dosage regimen chosen, in large numbers of patients with a specific disease or condition. </a:t>
            </a:r>
            <a:endParaRPr lang="en-IN" sz="2000" dirty="0" smtClean="0">
              <a:latin typeface="+mn-lt"/>
            </a:endParaRP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The </a:t>
            </a:r>
            <a:r>
              <a:rPr lang="en-IN" sz="2000" dirty="0">
                <a:latin typeface="+mn-lt"/>
              </a:rPr>
              <a:t>safety and efficacy of the </a:t>
            </a:r>
            <a:r>
              <a:rPr lang="en-IN" sz="2000" dirty="0" smtClean="0">
                <a:latin typeface="+mn-lt"/>
              </a:rPr>
              <a:t>investigational </a:t>
            </a:r>
            <a:r>
              <a:rPr lang="en-IN" sz="2000" dirty="0">
                <a:latin typeface="+mn-lt"/>
              </a:rPr>
              <a:t>compound is compared to that of the currently accepted standard </a:t>
            </a:r>
            <a:r>
              <a:rPr lang="en-IN" sz="2000" dirty="0" smtClean="0">
                <a:latin typeface="+mn-lt"/>
              </a:rPr>
              <a:t>treatment or Placebo. </a:t>
            </a: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Information </a:t>
            </a:r>
            <a:r>
              <a:rPr lang="en-IN" sz="2000" dirty="0">
                <a:latin typeface="+mn-lt"/>
              </a:rPr>
              <a:t>obtained from Phase III studies is used to determine how the compound is best prescribed to patients in the future. </a:t>
            </a:r>
            <a:endParaRPr lang="en-IN" sz="2000" dirty="0" smtClean="0">
              <a:latin typeface="+mn-lt"/>
            </a:endParaRP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The </a:t>
            </a:r>
            <a:r>
              <a:rPr lang="en-IN" sz="2000" dirty="0">
                <a:latin typeface="+mn-lt"/>
              </a:rPr>
              <a:t>complete information available on the new compound is submitted to Health Authorities</a:t>
            </a:r>
            <a:r>
              <a:rPr lang="en-IN" sz="2000" dirty="0" smtClean="0">
                <a:latin typeface="+mn-lt"/>
              </a:rPr>
              <a:t>.</a:t>
            </a:r>
            <a:endParaRPr lang="en-IN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96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Clinical </a:t>
            </a:r>
            <a:r>
              <a:rPr lang="en-IN" sz="2800" dirty="0">
                <a:solidFill>
                  <a:prstClr val="white"/>
                </a:solidFill>
                <a:latin typeface="+mj-lt"/>
              </a:rPr>
              <a:t>T</a:t>
            </a: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rial Phases: Phase IV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2"/>
            <a:ext cx="8395648" cy="407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fontAlgn="base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IN" sz="2400" b="1" dirty="0" smtClean="0">
                <a:latin typeface="+mn-lt"/>
              </a:rPr>
              <a:t>Phase </a:t>
            </a:r>
            <a:r>
              <a:rPr lang="en-IN" sz="2400" b="1" dirty="0">
                <a:latin typeface="+mn-lt"/>
              </a:rPr>
              <a:t>IV</a:t>
            </a:r>
            <a:endParaRPr lang="en-IN" sz="2400" dirty="0">
              <a:latin typeface="+mn-lt"/>
            </a:endParaRP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latin typeface="+mn-lt"/>
              </a:rPr>
              <a:t>Phase IV studies take place after the drug has been approved for marketing </a:t>
            </a:r>
            <a:r>
              <a:rPr lang="en-IN" sz="2000" dirty="0" smtClean="0">
                <a:latin typeface="+mn-lt"/>
              </a:rPr>
              <a:t> </a:t>
            </a:r>
          </a:p>
          <a:p>
            <a:pPr marL="800100" lvl="1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+mn-lt"/>
              </a:rPr>
              <a:t>These studies are designed:</a:t>
            </a:r>
          </a:p>
          <a:p>
            <a:pPr marL="1200150" lvl="2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</a:pPr>
            <a:r>
              <a:rPr lang="en-IN" sz="2000" dirty="0" smtClean="0">
                <a:latin typeface="+mn-lt"/>
              </a:rPr>
              <a:t>to </a:t>
            </a:r>
            <a:r>
              <a:rPr lang="en-IN" sz="2000" dirty="0">
                <a:latin typeface="+mn-lt"/>
              </a:rPr>
              <a:t>provide broader experience in evaluating the safety and effectiveness of the new </a:t>
            </a:r>
            <a:r>
              <a:rPr lang="en-IN" sz="2000" dirty="0" smtClean="0">
                <a:latin typeface="+mn-lt"/>
              </a:rPr>
              <a:t>drug </a:t>
            </a:r>
            <a:r>
              <a:rPr lang="en-IN" sz="2000" dirty="0">
                <a:latin typeface="+mn-lt"/>
              </a:rPr>
              <a:t>in larger numbers of patients, subpopulations of patients, and to compare and/or combine it with other available treatments. </a:t>
            </a:r>
            <a:endParaRPr lang="en-IN" sz="2000" dirty="0" smtClean="0">
              <a:latin typeface="+mn-lt"/>
            </a:endParaRPr>
          </a:p>
          <a:p>
            <a:pPr marL="1200150" lvl="2" indent="-34290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v"/>
            </a:pPr>
            <a:r>
              <a:rPr lang="en-IN" sz="2000" dirty="0" smtClean="0">
                <a:latin typeface="+mn-lt"/>
              </a:rPr>
              <a:t>to </a:t>
            </a:r>
            <a:r>
              <a:rPr lang="en-IN" sz="2000" dirty="0">
                <a:latin typeface="+mn-lt"/>
              </a:rPr>
              <a:t>evaluate the long-term effects of the drug. Under these circumstances, less common adverse events may be detected.</a:t>
            </a:r>
          </a:p>
        </p:txBody>
      </p:sp>
    </p:spTree>
    <p:extLst>
      <p:ext uri="{BB962C8B-B14F-4D97-AF65-F5344CB8AC3E}">
        <p14:creationId xmlns:p14="http://schemas.microsoft.com/office/powerpoint/2010/main" val="13445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1247670" y="123189"/>
            <a:ext cx="7667730" cy="4864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  <a:latin typeface="+mj-lt"/>
              </a:rPr>
              <a:t>Clinical Trial Phases: Summary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19753" y="1066800"/>
            <a:ext cx="83956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lvl="0" indent="0" fontAlgn="base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en-US" sz="2000" b="1" dirty="0">
              <a:solidFill>
                <a:srgbClr val="FFFFFF"/>
              </a:solidFill>
              <a:latin typeface="Times New Roman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50898"/>
              </p:ext>
            </p:extLst>
          </p:nvPr>
        </p:nvGraphicFramePr>
        <p:xfrm>
          <a:off x="519752" y="1455104"/>
          <a:ext cx="8229600" cy="3779520"/>
        </p:xfrm>
        <a:graphic>
          <a:graphicData uri="http://schemas.openxmlformats.org/drawingml/2006/table">
            <a:tbl>
              <a:tblPr/>
              <a:tblGrid>
                <a:gridCol w="2743200"/>
                <a:gridCol w="2895600"/>
                <a:gridCol w="2590800"/>
              </a:tblGrid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</a:rPr>
                        <a:t>Phase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</a:rPr>
                        <a:t>Objective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</a:rPr>
                        <a:t>Efficacy/Endpoint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Phase 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Safety evaluation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Patient tolerance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Phase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Identify efficacy  endpoints and doses for Phase  III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“Exploratory”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Primary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Secondary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Phase III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Efficacy &amp; Safety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Evaluate for general 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Primary- Indication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Secondary- may be described in label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Phase IV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Expand efficacy &amp;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5674"/>
                          </a:solidFill>
                          <a:effectLst/>
                          <a:latin typeface="Times New Roman" charset="0"/>
                        </a:rPr>
                        <a:t>Expand patient reported outcomes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4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80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18" y="103188"/>
            <a:ext cx="7805382" cy="487362"/>
          </a:xfrm>
        </p:spPr>
        <p:txBody>
          <a:bodyPr/>
          <a:lstStyle/>
          <a:p>
            <a:r>
              <a:rPr lang="en-US" dirty="0" smtClean="0"/>
              <a:t>Phase I Clinical Trial: Investigational New Drug Application (IND)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Pre-clinical testing on Animals</a:t>
            </a:r>
          </a:p>
          <a:p>
            <a:pPr lvl="1"/>
            <a:r>
              <a:rPr lang="en-US" dirty="0" smtClean="0"/>
              <a:t>No safety signals</a:t>
            </a:r>
          </a:p>
          <a:p>
            <a:pPr lvl="1"/>
            <a:r>
              <a:rPr lang="en-US" dirty="0" smtClean="0"/>
              <a:t>Some therapeutic areas / indications identified</a:t>
            </a:r>
          </a:p>
          <a:p>
            <a:r>
              <a:rPr lang="en-US" dirty="0" smtClean="0"/>
              <a:t>May seek advise from FDA even before filing IND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arly </a:t>
            </a:r>
            <a:r>
              <a:rPr lang="en-US" dirty="0"/>
              <a:t>communications between sponsors and new drug review </a:t>
            </a:r>
            <a:r>
              <a:rPr lang="en-US" dirty="0" smtClean="0"/>
              <a:t>divisions</a:t>
            </a:r>
          </a:p>
          <a:p>
            <a:pPr lvl="1"/>
            <a:r>
              <a:rPr lang="en-US" dirty="0" smtClean="0"/>
              <a:t>Provide </a:t>
            </a:r>
            <a:r>
              <a:rPr lang="en-US" dirty="0"/>
              <a:t>guidance on the data necessary to warrant IND </a:t>
            </a:r>
            <a:r>
              <a:rPr lang="en-US" dirty="0" smtClean="0"/>
              <a:t>submission</a:t>
            </a:r>
          </a:p>
          <a:p>
            <a:pPr lvl="1"/>
            <a:r>
              <a:rPr lang="en-US" dirty="0"/>
              <a:t> I</a:t>
            </a:r>
            <a:r>
              <a:rPr lang="en-US" dirty="0" smtClean="0"/>
              <a:t>ssues </a:t>
            </a:r>
            <a:r>
              <a:rPr lang="en-US" dirty="0"/>
              <a:t>related to data needed to support the rationale for testing a drug in humans; 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esign </a:t>
            </a:r>
            <a:r>
              <a:rPr lang="en-US" dirty="0"/>
              <a:t>of nonclinical pharmacology, toxicology, and drug activity </a:t>
            </a:r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PK issues, known / unknown metabolites </a:t>
            </a:r>
          </a:p>
          <a:p>
            <a:r>
              <a:rPr lang="en-US" dirty="0" smtClean="0"/>
              <a:t>FDA IND Regulations: 21 Code of Federal Regulations (CFR) 312 (Drugs and Biologics)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5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 Requirements (Not all are listed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4" y="846162"/>
            <a:ext cx="8428037" cy="5418160"/>
          </a:xfrm>
        </p:spPr>
        <p:txBody>
          <a:bodyPr/>
          <a:lstStyle/>
          <a:p>
            <a:r>
              <a:rPr lang="en-US" dirty="0" smtClean="0"/>
              <a:t>Chemistry</a:t>
            </a:r>
          </a:p>
          <a:p>
            <a:pPr lvl="1"/>
            <a:r>
              <a:rPr lang="en-US" dirty="0" smtClean="0"/>
              <a:t>Strength of drug, impurities, stability, product consistency</a:t>
            </a:r>
            <a:endParaRPr lang="en-US" dirty="0"/>
          </a:p>
          <a:p>
            <a:r>
              <a:rPr lang="en-US" dirty="0" smtClean="0"/>
              <a:t>Pharmacology an Toxicology data</a:t>
            </a:r>
          </a:p>
          <a:p>
            <a:pPr lvl="1"/>
            <a:r>
              <a:rPr lang="en-US" dirty="0" smtClean="0"/>
              <a:t>Life threatening toxicity in rodents</a:t>
            </a:r>
          </a:p>
          <a:p>
            <a:pPr lvl="1"/>
            <a:r>
              <a:rPr lang="en-US" dirty="0" smtClean="0"/>
              <a:t>Non-rodent (may be in dogs) to confirm tolerability</a:t>
            </a:r>
          </a:p>
          <a:p>
            <a:pPr lvl="1"/>
            <a:r>
              <a:rPr lang="en-US" dirty="0" smtClean="0"/>
              <a:t>Proposed clinical trial with same schedule, duration, formulation and route as in PK and TOX studies</a:t>
            </a:r>
            <a:endParaRPr lang="en-US" dirty="0"/>
          </a:p>
          <a:p>
            <a:r>
              <a:rPr lang="en-US" dirty="0" smtClean="0"/>
              <a:t>Choice of starting dose for first-in-human trial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Onco</a:t>
            </a:r>
            <a:endParaRPr lang="en-US" dirty="0" smtClean="0"/>
          </a:p>
          <a:p>
            <a:pPr lvl="1"/>
            <a:r>
              <a:rPr lang="en-US" dirty="0" smtClean="0"/>
              <a:t>Healthy volunteers</a:t>
            </a:r>
          </a:p>
          <a:p>
            <a:pPr lvl="1"/>
            <a:r>
              <a:rPr lang="en-US" dirty="0" smtClean="0"/>
              <a:t>Doses: for further studies; not Maximum Tolerated Dose (MTD)</a:t>
            </a:r>
          </a:p>
          <a:p>
            <a:r>
              <a:rPr lang="en-US" dirty="0" smtClean="0"/>
              <a:t>Oncology</a:t>
            </a:r>
            <a:endParaRPr lang="en-US" dirty="0"/>
          </a:p>
          <a:p>
            <a:pPr lvl="1"/>
            <a:r>
              <a:rPr lang="en-US" dirty="0" smtClean="0"/>
              <a:t>Usually cancer patients</a:t>
            </a:r>
            <a:endParaRPr lang="en-US" dirty="0"/>
          </a:p>
          <a:p>
            <a:pPr lvl="1"/>
            <a:r>
              <a:rPr lang="en-US" dirty="0"/>
              <a:t>Doses: for further studies; </a:t>
            </a:r>
            <a:r>
              <a:rPr lang="en-US" dirty="0" smtClean="0"/>
              <a:t>Maximum </a:t>
            </a:r>
            <a:r>
              <a:rPr lang="en-US" dirty="0"/>
              <a:t>Tolerated Dose (MTD)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536694"/>
              </p:ext>
            </p:extLst>
          </p:nvPr>
        </p:nvGraphicFramePr>
        <p:xfrm>
          <a:off x="5067300" y="3410141"/>
          <a:ext cx="920655" cy="103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7300" y="3410141"/>
                        <a:ext cx="920655" cy="1035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5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 Studies in Human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FDA’s review of IND is complete</a:t>
            </a:r>
          </a:p>
          <a:p>
            <a:r>
              <a:rPr lang="en-US" dirty="0" smtClean="0"/>
              <a:t>Also reviewed by </a:t>
            </a:r>
            <a:r>
              <a:rPr lang="en-US" dirty="0"/>
              <a:t>a local </a:t>
            </a:r>
            <a:r>
              <a:rPr lang="en-US" dirty="0" smtClean="0"/>
              <a:t>Institutional </a:t>
            </a:r>
            <a:r>
              <a:rPr lang="en-US" dirty="0"/>
              <a:t>R</a:t>
            </a:r>
            <a:r>
              <a:rPr lang="en-US" dirty="0" smtClean="0"/>
              <a:t>eview </a:t>
            </a:r>
            <a:r>
              <a:rPr lang="en-US" dirty="0"/>
              <a:t>B</a:t>
            </a:r>
            <a:r>
              <a:rPr lang="en-US" dirty="0" smtClean="0"/>
              <a:t>oard </a:t>
            </a:r>
            <a:r>
              <a:rPr lang="en-US" dirty="0"/>
              <a:t>(IRB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 </a:t>
            </a:r>
            <a:r>
              <a:rPr lang="en-US" dirty="0" smtClean="0">
                <a:hlinkClick r:id="rId2"/>
              </a:rPr>
              <a:t>What is an IRB</a:t>
            </a:r>
            <a:r>
              <a:rPr lang="en-US" dirty="0">
                <a:hlinkClick r:id="rId2"/>
              </a:rPr>
              <a:t>? </a:t>
            </a: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90122678"/>
              </p:ext>
            </p:extLst>
          </p:nvPr>
        </p:nvGraphicFramePr>
        <p:xfrm>
          <a:off x="808629" y="2115407"/>
          <a:ext cx="7206018" cy="3521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9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Activities to be performed by Programmers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and Understand study Protocol</a:t>
            </a:r>
          </a:p>
          <a:p>
            <a:r>
              <a:rPr lang="en-US" dirty="0" smtClean="0"/>
              <a:t>Read and understand CRF, CRF completion guidelines</a:t>
            </a:r>
          </a:p>
          <a:p>
            <a:r>
              <a:rPr lang="en-US" dirty="0" smtClean="0"/>
              <a:t>Annotate CRFs(if required) or review Annotated CRFs</a:t>
            </a:r>
          </a:p>
          <a:p>
            <a:r>
              <a:rPr lang="en-US" dirty="0" smtClean="0"/>
              <a:t>Read SAP</a:t>
            </a:r>
          </a:p>
          <a:p>
            <a:r>
              <a:rPr lang="en-US" dirty="0" smtClean="0"/>
              <a:t>Database set up</a:t>
            </a:r>
          </a:p>
          <a:p>
            <a:r>
              <a:rPr lang="en-US" dirty="0" smtClean="0"/>
              <a:t>Database UAT</a:t>
            </a:r>
          </a:p>
          <a:p>
            <a:r>
              <a:rPr lang="en-US" dirty="0" smtClean="0"/>
              <a:t>Write Define files for SDTM/</a:t>
            </a:r>
            <a:r>
              <a:rPr lang="en-US" dirty="0" err="1" smtClean="0"/>
              <a:t>ADaMs</a:t>
            </a:r>
            <a:endParaRPr lang="en-US" dirty="0" smtClean="0"/>
          </a:p>
          <a:p>
            <a:r>
              <a:rPr lang="en-US" dirty="0" smtClean="0"/>
              <a:t>Create SDTM/</a:t>
            </a:r>
            <a:r>
              <a:rPr lang="en-US" dirty="0" err="1" smtClean="0"/>
              <a:t>ADaMs</a:t>
            </a:r>
            <a:endParaRPr lang="en-US" dirty="0" smtClean="0"/>
          </a:p>
          <a:p>
            <a:r>
              <a:rPr lang="en-US" dirty="0" smtClean="0"/>
              <a:t>Validate SDTM/</a:t>
            </a:r>
            <a:r>
              <a:rPr lang="en-US" dirty="0" err="1" smtClean="0"/>
              <a:t>ADaMs</a:t>
            </a:r>
            <a:endParaRPr lang="en-US" dirty="0" smtClean="0"/>
          </a:p>
          <a:p>
            <a:r>
              <a:rPr lang="en-US" dirty="0" smtClean="0"/>
              <a:t>Create TLFs</a:t>
            </a:r>
          </a:p>
          <a:p>
            <a:r>
              <a:rPr lang="en-US" dirty="0" smtClean="0"/>
              <a:t>Validate TLFs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4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asthma? Smoking is the cure</a:t>
            </a:r>
            <a:r>
              <a:rPr lang="en-US" dirty="0" smtClean="0"/>
              <a:t>!!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28172" y="1768475"/>
            <a:ext cx="4435733" cy="3951288"/>
          </a:xfrm>
        </p:spPr>
        <p:txBody>
          <a:bodyPr/>
          <a:lstStyle/>
          <a:p>
            <a:r>
              <a:rPr lang="en-US" dirty="0" smtClean="0"/>
              <a:t>Got Asthma?</a:t>
            </a:r>
          </a:p>
          <a:p>
            <a:r>
              <a:rPr lang="en-US" dirty="0" smtClean="0"/>
              <a:t>Smoke cigarettes!!</a:t>
            </a:r>
          </a:p>
          <a:p>
            <a:r>
              <a:rPr lang="en-US" dirty="0" smtClean="0"/>
              <a:t>Your 7 year old nephew got Hay fever: </a:t>
            </a:r>
          </a:p>
          <a:p>
            <a:r>
              <a:rPr lang="en-US" dirty="0" smtClean="0"/>
              <a:t>Give her cigarettes too!!</a:t>
            </a:r>
          </a:p>
          <a:p>
            <a:r>
              <a:rPr lang="en-US" dirty="0" smtClean="0"/>
              <a:t>A 19</a:t>
            </a:r>
            <a:r>
              <a:rPr lang="en-US" baseline="30000" dirty="0" smtClean="0"/>
              <a:t>th</a:t>
            </a:r>
            <a:r>
              <a:rPr lang="en-US" dirty="0" smtClean="0"/>
              <a:t> century flier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100" dirty="0" smtClean="0">
                <a:hlinkClick r:id="rId2"/>
              </a:rPr>
              <a:t>http</a:t>
            </a:r>
            <a:r>
              <a:rPr lang="en-US" sz="1100" dirty="0">
                <a:hlinkClick r:id="rId2"/>
              </a:rPr>
              <a:t>://blog.psprint.com/designing/5-flyers-youre-glad-you-didnt-post</a:t>
            </a:r>
            <a:r>
              <a:rPr lang="en-US" dirty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12" y="1022272"/>
            <a:ext cx="2398707" cy="556919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2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Opium - Heroin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11164" y="914401"/>
            <a:ext cx="6682403" cy="5418160"/>
          </a:xfrm>
        </p:spPr>
        <p:txBody>
          <a:bodyPr/>
          <a:lstStyle/>
          <a:p>
            <a:r>
              <a:rPr lang="en-US" sz="2000" dirty="0"/>
              <a:t>O</a:t>
            </a:r>
            <a:r>
              <a:rPr lang="en-US" sz="2000" dirty="0" smtClean="0"/>
              <a:t>pium </a:t>
            </a:r>
            <a:r>
              <a:rPr lang="en-US" sz="2000" dirty="0"/>
              <a:t>poppy was cultivated in lower Mesopotamia as long ago as 3400 </a:t>
            </a:r>
            <a:r>
              <a:rPr lang="en-US" sz="2000" dirty="0" smtClean="0"/>
              <a:t>BC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hemical </a:t>
            </a:r>
            <a:r>
              <a:rPr lang="en-US" sz="2000" dirty="0"/>
              <a:t>analysis of opium in the 19th </a:t>
            </a:r>
            <a:r>
              <a:rPr lang="en-US" sz="2000" dirty="0" smtClean="0"/>
              <a:t>century:</a:t>
            </a:r>
          </a:p>
          <a:p>
            <a:pPr lvl="1"/>
            <a:r>
              <a:rPr lang="en-US" sz="1800" dirty="0" smtClean="0"/>
              <a:t>Two </a:t>
            </a:r>
            <a:r>
              <a:rPr lang="en-US" sz="1800" dirty="0"/>
              <a:t>alkaloids, codeine and morphine.</a:t>
            </a:r>
          </a:p>
          <a:p>
            <a:r>
              <a:rPr lang="en-US" sz="2000" dirty="0"/>
              <a:t>The head of Bayer's research department reputedly coined the drug's new name, "heroin," based on the German </a:t>
            </a:r>
            <a:r>
              <a:rPr lang="en-US" sz="2000" i="1" dirty="0" err="1"/>
              <a:t>heroisch</a:t>
            </a:r>
            <a:r>
              <a:rPr lang="en-US" sz="2000" dirty="0"/>
              <a:t>, which means "heroic, </a:t>
            </a:r>
            <a:r>
              <a:rPr lang="en-US" sz="2000" dirty="0" err="1"/>
              <a:t>strong.'Bayer</a:t>
            </a:r>
            <a:r>
              <a:rPr lang="en-US" sz="2000" dirty="0"/>
              <a:t> scientists were not the first to make heroin, but their scientists discovered ways to make it, and Bayer led commercialization of heroin.</a:t>
            </a:r>
            <a:endParaRPr lang="en-US" sz="2000" dirty="0" smtClean="0"/>
          </a:p>
          <a:p>
            <a:r>
              <a:rPr lang="en-US" sz="2000" dirty="0" smtClean="0"/>
              <a:t>From </a:t>
            </a:r>
            <a:r>
              <a:rPr lang="en-US" sz="2000" dirty="0"/>
              <a:t>1898 through to 1910, diacetylmorphine was marketed under </a:t>
            </a:r>
            <a:r>
              <a:rPr lang="en-US" sz="2000" dirty="0" smtClean="0"/>
              <a:t>                                        the </a:t>
            </a:r>
            <a:r>
              <a:rPr lang="en-US" sz="2000" dirty="0"/>
              <a:t>trademark name Heroin as a non-addictive morphine substitute </a:t>
            </a:r>
            <a:r>
              <a:rPr lang="en-US" sz="2000" dirty="0" smtClean="0"/>
              <a:t>                                          and </a:t>
            </a:r>
            <a:r>
              <a:rPr lang="en-US" sz="2000" dirty="0"/>
              <a:t>cough </a:t>
            </a:r>
            <a:r>
              <a:rPr lang="en-US" sz="2000" dirty="0" smtClean="0"/>
              <a:t>suppressant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1200" dirty="0" smtClean="0"/>
              <a:t>Ref:  </a:t>
            </a:r>
            <a:r>
              <a:rPr lang="en-US" sz="1200" dirty="0" smtClean="0">
                <a:hlinkClick r:id="rId2"/>
              </a:rPr>
              <a:t>http://en.wikipedia.org/wiki/Heroin</a:t>
            </a:r>
            <a:endParaRPr lang="en-US" sz="1200" dirty="0" smtClean="0"/>
          </a:p>
          <a:p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566" y="767972"/>
            <a:ext cx="1571625" cy="2773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66" y="3562062"/>
            <a:ext cx="1571625" cy="26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39" y="103188"/>
            <a:ext cx="7856561" cy="487362"/>
          </a:xfrm>
        </p:spPr>
        <p:txBody>
          <a:bodyPr/>
          <a:lstStyle/>
          <a:p>
            <a:r>
              <a:rPr lang="en-US" sz="2400" dirty="0" smtClean="0"/>
              <a:t>2015: Australian Father Treating 2 year Old Daughter Faces 20 Years Jail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Treating cancer, ethics, legal drug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768475"/>
            <a:ext cx="4332966" cy="4154653"/>
          </a:xfrm>
        </p:spPr>
        <p:txBody>
          <a:bodyPr/>
          <a:lstStyle/>
          <a:p>
            <a:r>
              <a:rPr lang="en-US" dirty="0" smtClean="0"/>
              <a:t>2 year old baby girl with stage 4 </a:t>
            </a:r>
            <a:r>
              <a:rPr lang="en-US" dirty="0" err="1" smtClean="0"/>
              <a:t>Neuroblastoma</a:t>
            </a:r>
            <a:endParaRPr lang="en-US" dirty="0" smtClean="0"/>
          </a:p>
          <a:p>
            <a:pPr lvl="1"/>
            <a:r>
              <a:rPr lang="en-US" dirty="0"/>
              <a:t>a pediatric cancer that develops from immature nerve </a:t>
            </a:r>
            <a:r>
              <a:rPr lang="en-US" dirty="0" smtClean="0"/>
              <a:t>cells </a:t>
            </a:r>
          </a:p>
          <a:p>
            <a:pPr lvl="1"/>
            <a:r>
              <a:rPr lang="en-US" dirty="0"/>
              <a:t>a very serious abdomen </a:t>
            </a:r>
            <a:r>
              <a:rPr lang="en-US" dirty="0" smtClean="0"/>
              <a:t>cancer </a:t>
            </a:r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Australia</a:t>
            </a:r>
            <a:r>
              <a:rPr lang="en-US" dirty="0" smtClean="0"/>
              <a:t>, </a:t>
            </a:r>
            <a:r>
              <a:rPr lang="en-US" dirty="0"/>
              <a:t>medical marijuana is </a:t>
            </a:r>
            <a:r>
              <a:rPr lang="en-US" dirty="0" smtClean="0"/>
              <a:t>illegal</a:t>
            </a:r>
          </a:p>
          <a:p>
            <a:r>
              <a:rPr lang="en-US" dirty="0"/>
              <a:t>Medical </a:t>
            </a:r>
            <a:r>
              <a:rPr lang="en-US" dirty="0" smtClean="0"/>
              <a:t>use </a:t>
            </a: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c</a:t>
            </a:r>
            <a:r>
              <a:rPr lang="en-US" dirty="0" smtClean="0"/>
              <a:t>annabis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l</a:t>
            </a:r>
            <a:r>
              <a:rPr lang="en-US" dirty="0" smtClean="0"/>
              <a:t>egal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c</a:t>
            </a:r>
            <a:r>
              <a:rPr lang="en-US" dirty="0" smtClean="0"/>
              <a:t>ountries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100" dirty="0" smtClean="0"/>
              <a:t>https://www.yahoo.com/parenting/dad-arrested-for-giving-cannabis-oil-to-daughter-108654025667.html</a:t>
            </a:r>
            <a:endParaRPr lang="en-US" sz="1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87203" y="860521"/>
            <a:ext cx="3316406" cy="58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2078752" y="123187"/>
            <a:ext cx="5750798" cy="423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sz="2800" dirty="0" smtClean="0">
                <a:solidFill>
                  <a:prstClr val="white"/>
                </a:solidFill>
              </a:rPr>
              <a:t>History of Clinical Trials – Part 1</a:t>
            </a:r>
          </a:p>
          <a:p>
            <a:pPr defTabSz="449263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IN" sz="2800" dirty="0">
              <a:solidFill>
                <a:prstClr val="white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532814" y="1066800"/>
            <a:ext cx="6296736" cy="330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4E84C4"/>
              </a:buClr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rgbClr val="000000"/>
                </a:solidFill>
              </a:rPr>
              <a:t>Outline</a:t>
            </a:r>
            <a:endParaRPr lang="en-IN" sz="2400" dirty="0">
              <a:solidFill>
                <a:srgbClr val="0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00000"/>
                </a:solidFill>
              </a:rPr>
              <a:t>Nuremberg </a:t>
            </a:r>
            <a:r>
              <a:rPr lang="en-IN" sz="2000" dirty="0" smtClean="0">
                <a:solidFill>
                  <a:srgbClr val="000000"/>
                </a:solidFill>
              </a:rPr>
              <a:t>Code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20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rgbClr val="000000"/>
                </a:solidFill>
              </a:rPr>
              <a:t>Declaration </a:t>
            </a:r>
            <a:r>
              <a:rPr lang="en-IN" sz="2000" dirty="0">
                <a:solidFill>
                  <a:srgbClr val="000000"/>
                </a:solidFill>
              </a:rPr>
              <a:t>of </a:t>
            </a:r>
            <a:r>
              <a:rPr lang="en-IN" sz="2000" dirty="0" smtClean="0">
                <a:solidFill>
                  <a:srgbClr val="000000"/>
                </a:solidFill>
              </a:rPr>
              <a:t>Helsinki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20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rgbClr val="000000"/>
                </a:solidFill>
              </a:rPr>
              <a:t>Thalidomide </a:t>
            </a:r>
            <a:r>
              <a:rPr lang="en-IN" sz="2000" dirty="0" smtClean="0">
                <a:solidFill>
                  <a:srgbClr val="000000"/>
                </a:solidFill>
              </a:rPr>
              <a:t>Disaster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</a:rPr>
              <a:t>Nuremberg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4" y="914401"/>
            <a:ext cx="8428037" cy="5336274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The Second World War </a:t>
            </a:r>
            <a:r>
              <a:rPr lang="en-US" dirty="0" smtClean="0">
                <a:solidFill>
                  <a:schemeClr val="tx2"/>
                </a:solidFill>
              </a:rPr>
              <a:t>(WW II, 1939-1945)</a:t>
            </a:r>
          </a:p>
          <a:p>
            <a:pPr lvl="1"/>
            <a:r>
              <a:rPr lang="en-US" sz="1800" dirty="0" smtClean="0"/>
              <a:t>The Allies and the Axis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The Holocaust (1941-1945)</a:t>
            </a:r>
          </a:p>
          <a:p>
            <a:pPr lvl="1"/>
            <a:r>
              <a:rPr lang="en-US" sz="1800" dirty="0"/>
              <a:t>Jews were </a:t>
            </a:r>
            <a:r>
              <a:rPr lang="en-US" sz="1800" dirty="0" smtClean="0"/>
              <a:t>targeted</a:t>
            </a:r>
          </a:p>
          <a:p>
            <a:pPr lvl="1"/>
            <a:r>
              <a:rPr lang="en-US" sz="1800" dirty="0" smtClean="0"/>
              <a:t>Methodically </a:t>
            </a:r>
            <a:r>
              <a:rPr lang="en-US" sz="1800" dirty="0"/>
              <a:t>murdered in a </a:t>
            </a:r>
            <a:r>
              <a:rPr lang="en-US" sz="1800" dirty="0" smtClean="0"/>
              <a:t>genocide</a:t>
            </a:r>
          </a:p>
          <a:p>
            <a:pPr lvl="1"/>
            <a:r>
              <a:rPr lang="en-US" sz="1800" dirty="0" smtClean="0"/>
              <a:t>By </a:t>
            </a:r>
            <a:r>
              <a:rPr lang="en-US" sz="1800" dirty="0"/>
              <a:t>the Nazi </a:t>
            </a:r>
            <a:r>
              <a:rPr lang="en-US" sz="1800" dirty="0" smtClean="0"/>
              <a:t>regime</a:t>
            </a:r>
          </a:p>
          <a:p>
            <a:pPr lvl="1"/>
            <a:r>
              <a:rPr lang="en-US" sz="1800" dirty="0"/>
              <a:t>Nazi human experimentation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>
                <a:solidFill>
                  <a:schemeClr val="tx2"/>
                </a:solidFill>
              </a:rPr>
              <a:t>Nuremberg Trial</a:t>
            </a:r>
          </a:p>
          <a:p>
            <a:pPr lvl="1"/>
            <a:r>
              <a:rPr lang="en-US" sz="1800" dirty="0"/>
              <a:t>A series of military tribunals</a:t>
            </a:r>
          </a:p>
          <a:p>
            <a:pPr lvl="1"/>
            <a:r>
              <a:rPr lang="en-US" sz="1800" dirty="0"/>
              <a:t>Held by the Allied forces after World War II</a:t>
            </a:r>
          </a:p>
          <a:p>
            <a:pPr lvl="1"/>
            <a:r>
              <a:rPr lang="en-US" sz="1800" dirty="0"/>
              <a:t>In the city of Nuremberg, </a:t>
            </a:r>
            <a:r>
              <a:rPr lang="en-US" sz="1800" dirty="0" smtClean="0"/>
              <a:t>Germany</a:t>
            </a:r>
          </a:p>
          <a:p>
            <a:pPr lvl="1"/>
            <a:r>
              <a:rPr lang="en-US" sz="1800" dirty="0"/>
              <a:t>T</a:t>
            </a:r>
            <a:r>
              <a:rPr lang="en-US" sz="1800" dirty="0" smtClean="0"/>
              <a:t>rying </a:t>
            </a:r>
            <a:r>
              <a:rPr lang="en-US" sz="1800" dirty="0"/>
              <a:t>23 of the most important political and military leaders of the </a:t>
            </a:r>
            <a:r>
              <a:rPr lang="en-US" sz="1800" dirty="0" smtClean="0"/>
              <a:t>Nazi Germany</a:t>
            </a:r>
            <a:endParaRPr lang="en-US" sz="1800" dirty="0"/>
          </a:p>
          <a:p>
            <a:pPr marL="342900" lvl="1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The Doctors Trial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The Nuremberg </a:t>
            </a:r>
            <a:r>
              <a:rPr lang="en-US" dirty="0" smtClean="0">
                <a:solidFill>
                  <a:schemeClr val="tx2"/>
                </a:solidFill>
              </a:rPr>
              <a:t>Code</a:t>
            </a:r>
          </a:p>
          <a:p>
            <a:pPr marL="342900" lvl="1" indent="-342900">
              <a:buFont typeface="Wingdings" pitchFamily="2" charset="2"/>
              <a:buChar char="§"/>
            </a:pPr>
            <a:endParaRPr lang="en-US" sz="1200" dirty="0" smtClean="0">
              <a:solidFill>
                <a:schemeClr val="tx2"/>
              </a:solidFill>
            </a:endParaRP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1200" dirty="0" smtClean="0">
                <a:solidFill>
                  <a:schemeClr val="tx2"/>
                </a:solidFill>
              </a:rPr>
              <a:t>Ref: Wikipedia</a:t>
            </a:r>
          </a:p>
        </p:txBody>
      </p:sp>
    </p:spTree>
    <p:extLst>
      <p:ext uri="{BB962C8B-B14F-4D97-AF65-F5344CB8AC3E}">
        <p14:creationId xmlns:p14="http://schemas.microsoft.com/office/powerpoint/2010/main" val="34330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00"/>
                </a:solidFill>
              </a:rPr>
              <a:t>Nuremberg </a:t>
            </a:r>
            <a:r>
              <a:rPr lang="en-IN" dirty="0" smtClean="0">
                <a:solidFill>
                  <a:srgbClr val="000000"/>
                </a:solidFill>
              </a:rPr>
              <a:t>Code –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4" y="914401"/>
            <a:ext cx="8428037" cy="5336274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The Doctors’ </a:t>
            </a:r>
            <a:r>
              <a:rPr lang="en-US" dirty="0">
                <a:solidFill>
                  <a:schemeClr val="tx2"/>
                </a:solidFill>
              </a:rPr>
              <a:t>Trial (United States of America v. Karl Brandt, et al.)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Karl Brandt</a:t>
            </a:r>
            <a:r>
              <a:rPr lang="en-US" sz="2000" dirty="0" smtClean="0">
                <a:solidFill>
                  <a:schemeClr val="tx2"/>
                </a:solidFill>
              </a:rPr>
              <a:t>: </a:t>
            </a:r>
            <a:r>
              <a:rPr lang="en-US" sz="2000" dirty="0" smtClean="0"/>
              <a:t>a German physician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smtClean="0"/>
              <a:t>Hitler's </a:t>
            </a:r>
            <a:r>
              <a:rPr lang="en-US" sz="2000" dirty="0"/>
              <a:t>escort </a:t>
            </a:r>
            <a:r>
              <a:rPr lang="en-US" sz="2000" dirty="0" smtClean="0"/>
              <a:t>physician: 1934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/>
              <a:t>A member of Hitler's inner </a:t>
            </a:r>
            <a:r>
              <a:rPr lang="en-US" sz="2000" dirty="0" smtClean="0"/>
              <a:t>circle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tx2"/>
                </a:solidFill>
              </a:rPr>
              <a:t>Brandt’s medical ethics:</a:t>
            </a:r>
            <a:endParaRPr lang="en-US" sz="2000" dirty="0" smtClean="0"/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 smtClean="0"/>
              <a:t>Society’s weakest</a:t>
            </a:r>
            <a:r>
              <a:rPr lang="en-US" sz="2000" dirty="0"/>
              <a:t>, most invalid and incurable members were only parts that should be </a:t>
            </a:r>
            <a:r>
              <a:rPr lang="en-US" sz="2000" dirty="0" smtClean="0"/>
              <a:t>removed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/>
              <a:t>D</a:t>
            </a:r>
            <a:r>
              <a:rPr lang="en-US" sz="2000" dirty="0" smtClean="0"/>
              <a:t>iscussed </a:t>
            </a:r>
            <a:r>
              <a:rPr lang="en-US" sz="2000" dirty="0"/>
              <a:t>multiple killing techniques during the initial planning of the euthanasia </a:t>
            </a:r>
            <a:r>
              <a:rPr lang="en-US" sz="2000" dirty="0" smtClean="0"/>
              <a:t>program with Hitler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 smtClean="0"/>
              <a:t>Trial focused </a:t>
            </a:r>
            <a:r>
              <a:rPr lang="en-US" sz="2000" dirty="0"/>
              <a:t>on doctors involved in the human experiments in concentration camps</a:t>
            </a:r>
            <a:endParaRPr lang="en-US" sz="2000" dirty="0" smtClean="0"/>
          </a:p>
          <a:p>
            <a:pPr marL="742950" lvl="2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Doctors’ argument in the trial: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sz="2000" dirty="0"/>
              <a:t>N</a:t>
            </a:r>
            <a:r>
              <a:rPr lang="en-US" sz="2000" dirty="0" smtClean="0"/>
              <a:t>o </a:t>
            </a:r>
            <a:r>
              <a:rPr lang="en-US" sz="2000" dirty="0"/>
              <a:t>international law regarding medical </a:t>
            </a:r>
            <a:r>
              <a:rPr lang="en-US" sz="2000" dirty="0" smtClean="0"/>
              <a:t>experimentation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>
                <a:solidFill>
                  <a:schemeClr val="tx2"/>
                </a:solidFill>
              </a:rPr>
              <a:t>Nuremberg </a:t>
            </a:r>
            <a:r>
              <a:rPr lang="en-US" dirty="0" smtClean="0">
                <a:solidFill>
                  <a:schemeClr val="tx2"/>
                </a:solidFill>
              </a:rPr>
              <a:t>Code</a:t>
            </a:r>
          </a:p>
          <a:p>
            <a:pPr marL="342900" lvl="1" indent="-342900">
              <a:buFont typeface="Wingdings" pitchFamily="2" charset="2"/>
              <a:buChar char="§"/>
            </a:pPr>
            <a:endParaRPr lang="en-US" sz="1200" dirty="0" smtClean="0">
              <a:solidFill>
                <a:schemeClr val="tx2"/>
              </a:solidFill>
            </a:endParaRP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1200" dirty="0" smtClean="0">
                <a:solidFill>
                  <a:schemeClr val="tx2"/>
                </a:solidFill>
              </a:rPr>
              <a:t>Ref: Wikipedia</a:t>
            </a:r>
          </a:p>
        </p:txBody>
      </p:sp>
    </p:spTree>
    <p:extLst>
      <p:ext uri="{BB962C8B-B14F-4D97-AF65-F5344CB8AC3E}">
        <p14:creationId xmlns:p14="http://schemas.microsoft.com/office/powerpoint/2010/main" val="32005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S_Presentation_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2.xml><?xml version="1.0" encoding="utf-8"?>
<a:theme xmlns:a="http://schemas.openxmlformats.org/drawingml/2006/main" name="1_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0x0101000C0AA65B93E28740ADBC3831F31D27FD</ContentTypeId>
    <TemplateUrl xmlns="http://schemas.microsoft.com/sharepoint/v3" xsi:nil="true"/>
    <_SourceUrl xmlns="http://schemas.microsoft.com/sharepoint/v3" xsi:nil="true"/>
    <Editor xmlns="http://schemas.microsoft.com/sharepoint/v3">
      <UserInfo>
        <DisplayName/>
        <AccountId xsi:nil="true"/>
        <AccountType/>
      </UserInfo>
    </Editor>
    <xd_ProgID xmlns="http://schemas.microsoft.com/sharepoint/v3" xsi:nil="true"/>
    <Order xmlns="http://schemas.microsoft.com/sharepoint/v3" xsi:nil="true"/>
    <_SharedFileIndex xmlns="http://schemas.microsoft.com/sharepoint/v3" xsi:nil="true"/>
    <Author0 xmlns="cbd10ab3-8ab6-4ae2-a2c1-1c07dd313c6d">Anagha Bhatkhande</Author0>
    <MetaInfo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AA65B93E28740ADBC3831F31D27FD" ma:contentTypeVersion="3" ma:contentTypeDescription="Create a new document." ma:contentTypeScope="" ma:versionID="34cc660fff297b57c6a0d8b61198f00b">
  <xsd:schema xmlns:xsd="http://www.w3.org/2001/XMLSchema" xmlns:p="http://schemas.microsoft.com/office/2006/metadata/properties" xmlns:ns1="http://schemas.microsoft.com/sharepoint/v3" xmlns:ns2="cbd10ab3-8ab6-4ae2-a2c1-1c07dd313c6d" targetNamespace="http://schemas.microsoft.com/office/2006/metadata/properties" ma:root="true" ma:fieldsID="4d15b48bb9b2053321e0e6f310b29dfb" ns1:_="" ns2:_="">
    <xsd:import namespace="http://schemas.microsoft.com/sharepoint/v3"/>
    <xsd:import namespace="cbd10ab3-8ab6-4ae2-a2c1-1c07dd313c6d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2:Author0" minOccurs="0"/>
                <xsd:element ref="ns1:Editor" minOccurs="0"/>
                <xsd:element ref="ns1:ID" minOccurs="0"/>
                <xsd:element ref="ns1:Auth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Editor" ma:index="14" nillable="true" ma:displayName="Modified By" ma:list="UserInfo" ma:internalName="Edi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" ma:index="15" nillable="true" ma:displayName="ID" ma:internalName="ID" ma:readOnly="true">
      <xsd:simpleType>
        <xsd:restriction base="dms:Unknown"/>
      </xsd:simpleType>
    </xsd:element>
    <xsd:element name="Author" ma:index="18" nillable="true" ma:displayName="Created By" ma:list="UserInfo" ma:internalName="Author" ma:readOnly="tru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2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1" nillable="true" ma:displayName="Copy Source" ma:internalName="_CopySource" ma:readOnly="true">
      <xsd:simpleType>
        <xsd:restriction base="dms:Text"/>
      </xsd:simpleType>
    </xsd:element>
    <xsd:element name="_ModerationStatus" ma:index="22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3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4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5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6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7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8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34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5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6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7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49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0" nillable="true" ma:displayName="Level" ma:hidden="true" ma:internalName="_Level" ma:readOnly="true">
      <xsd:simpleType>
        <xsd:restriction base="dms:Unknown"/>
      </xsd:simpleType>
    </xsd:element>
    <xsd:element name="_IsCurrentVersion" ma:index="51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5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6" nillable="true" ma:displayName="UI Version" ma:hidden="true" ma:internalName="_UIVersion" ma:readOnly="true">
      <xsd:simpleType>
        <xsd:restriction base="dms:Unknown"/>
      </xsd:simpleType>
    </xsd:element>
    <xsd:element name="_UIVersionString" ma:index="57" nillable="true" ma:displayName="Version" ma:internalName="_UIVersionString" ma:readOnly="true">
      <xsd:simpleType>
        <xsd:restriction base="dms:Text"/>
      </xsd:simpleType>
    </xsd:element>
    <xsd:element name="InstanceID" ma:index="58" nillable="true" ma:displayName="Instance ID" ma:hidden="true" ma:internalName="InstanceID" ma:readOnly="true">
      <xsd:simpleType>
        <xsd:restriction base="dms:Unknown"/>
      </xsd:simpleType>
    </xsd:element>
    <xsd:element name="Order" ma:index="59" nillable="true" ma:displayName="Order" ma:hidden="true" ma:internalName="Order">
      <xsd:simpleType>
        <xsd:restriction base="dms:Number"/>
      </xsd:simpleType>
    </xsd:element>
    <xsd:element name="GUID" ma:index="60" nillable="true" ma:displayName="GUID" ma:hidden="true" ma:internalName="GUID" ma:readOnly="true">
      <xsd:simpleType>
        <xsd:restriction base="dms:Unknown"/>
      </xsd:simpleType>
    </xsd:element>
    <xsd:element name="WorkflowVersion" ma:index="61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2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63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4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cbd10ab3-8ab6-4ae2-a2c1-1c07dd313c6d" elementFormDefault="qualified">
    <xsd:import namespace="http://schemas.microsoft.com/office/2006/documentManagement/types"/>
    <xsd:element name="Author0" ma:index="13" nillable="true" ma:displayName="Author" ma:internalName="Author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 ma:readOnly="tru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F68BF0-8A67-4EB4-96F0-5E31F3374B3D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purl.org/dc/terms/"/>
    <ds:schemaRef ds:uri="http://schemas.openxmlformats.org/package/2006/metadata/core-properties"/>
    <ds:schemaRef ds:uri="cbd10ab3-8ab6-4ae2-a2c1-1c07dd313c6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C2E63B-0956-4BE2-B3D1-7F4B6DCC94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bd10ab3-8ab6-4ae2-a2c1-1c07dd313c6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1B55C9-852B-4BE9-8EA9-7473855058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17382</TotalTime>
  <Words>2450</Words>
  <Application>Microsoft Office PowerPoint</Application>
  <PresentationFormat>On-screen Show (4:3)</PresentationFormat>
  <Paragraphs>399</Paragraphs>
  <Slides>39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TCS_Presentation_Template</vt:lpstr>
      <vt:lpstr>1_Thank You</vt:lpstr>
      <vt:lpstr>Acrobat Document</vt:lpstr>
      <vt:lpstr>History and Introduction to Clinical Trials   </vt:lpstr>
      <vt:lpstr>History of Clinical Trials – Part 1  </vt:lpstr>
      <vt:lpstr>Global Pharmaceutical Market</vt:lpstr>
      <vt:lpstr>Have asthma? Smoking is the cure!!</vt:lpstr>
      <vt:lpstr>Opium - Heroin</vt:lpstr>
      <vt:lpstr>2015: Australian Father Treating 2 year Old Daughter Faces 20 Years Jail</vt:lpstr>
      <vt:lpstr>PowerPoint Presentation</vt:lpstr>
      <vt:lpstr>Nuremberg Code</vt:lpstr>
      <vt:lpstr>Nuremberg Code – Contd.</vt:lpstr>
      <vt:lpstr>Nuremberg Code – A set of research ethics principles for human experimentation</vt:lpstr>
      <vt:lpstr>Declaration of Helsinki - 1964</vt:lpstr>
      <vt:lpstr>Thalidomide Disaster</vt:lpstr>
      <vt:lpstr>Thalidomide Disaster: Aftermath of scandal</vt:lpstr>
      <vt:lpstr>History of Clinical Trials – Part 2  </vt:lpstr>
      <vt:lpstr>Outline</vt:lpstr>
      <vt:lpstr>History US FDA: Key Milestones (1/3)</vt:lpstr>
      <vt:lpstr>History US FDA: Key Milestones (2/3)</vt:lpstr>
      <vt:lpstr>History US FDA: Key Milestones (3/3)</vt:lpstr>
      <vt:lpstr>EMA and Some Other Regulatory Agencies</vt:lpstr>
      <vt:lpstr>Modern Day Drug Approval</vt:lpstr>
      <vt:lpstr>Requirements Outlined in FDA Guidance</vt:lpstr>
      <vt:lpstr>FDA Avandia AdCom 2010</vt:lpstr>
      <vt:lpstr>Avandia and Actos: A comparison</vt:lpstr>
      <vt:lpstr>Introduction to Clinical Trials </vt:lpstr>
      <vt:lpstr>PowerPoint Presentation</vt:lpstr>
      <vt:lpstr>PowerPoint Presentation</vt:lpstr>
      <vt:lpstr>PowerPoint Presentation</vt:lpstr>
      <vt:lpstr>Modern Day Drug Approval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up slides</vt:lpstr>
      <vt:lpstr>Phase I Clinical Trial: Investigational New Drug Application (IND)</vt:lpstr>
      <vt:lpstr>IND Requirements (Not all are listed here)</vt:lpstr>
      <vt:lpstr>Beginning Studies in Human</vt:lpstr>
      <vt:lpstr>Activities to be performed by Programmers</vt:lpstr>
      <vt:lpstr>PowerPoint Presentation</vt:lpstr>
    </vt:vector>
  </TitlesOfParts>
  <Company>TCS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Operations Meeting – B&amp;P</dc:title>
  <dc:creator>197183</dc:creator>
  <cp:lastModifiedBy>Anagha  Bhatkhande</cp:lastModifiedBy>
  <cp:revision>505</cp:revision>
  <dcterms:created xsi:type="dcterms:W3CDTF">2013-02-20T10:28:02Z</dcterms:created>
  <dcterms:modified xsi:type="dcterms:W3CDTF">2016-07-04T06:58:46Z</dcterms:modified>
</cp:coreProperties>
</file>